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257" r:id="rId4"/>
    <p:sldId id="260" r:id="rId5"/>
    <p:sldId id="270" r:id="rId6"/>
    <p:sldId id="266" r:id="rId7"/>
    <p:sldId id="264" r:id="rId8"/>
    <p:sldId id="258" r:id="rId9"/>
    <p:sldId id="259" r:id="rId10"/>
    <p:sldId id="261" r:id="rId11"/>
    <p:sldId id="262" r:id="rId12"/>
    <p:sldId id="263" r:id="rId13"/>
    <p:sldId id="265" r:id="rId14"/>
    <p:sldId id="267"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114" y="2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348" y="1371600"/>
            <a:ext cx="8147304" cy="1344168"/>
          </a:xfrm>
        </p:spPr>
        <p:txBody>
          <a:bodyPr vert="horz" lIns="91440" tIns="45720" rIns="91440" bIns="45720" rtlCol="0" anchor="b" anchorCtr="0">
            <a:normAutofit/>
            <a:scene3d>
              <a:camera prst="orthographicFront"/>
              <a:lightRig rig="threePt" dir="t">
                <a:rot lat="0" lon="0" rev="10800000"/>
              </a:lightRig>
            </a:scene3d>
            <a:sp3d extrusionH="57150">
              <a:bevelT w="38100" h="38100" prst="relaxedInset"/>
              <a:bevelB w="38100" h="38100" prst="relaxedInset"/>
            </a:sp3d>
          </a:bodyPr>
          <a:lstStyle>
            <a:lvl1pPr algn="ctr" defTabSz="914400" rtl="0" eaLnBrk="1" latinLnBrk="0" hangingPunct="1">
              <a:lnSpc>
                <a:spcPts val="6400"/>
              </a:lnSpc>
              <a:spcBef>
                <a:spcPct val="0"/>
              </a:spcBef>
              <a:buNone/>
              <a:defRPr sz="6000" kern="1200">
                <a:solidFill>
                  <a:schemeClr val="bg1"/>
                </a:solidFill>
                <a:effectLst>
                  <a:outerShdw blurRad="25400" dist="19050" dir="4200000" algn="ctr" rotWithShape="0">
                    <a:schemeClr val="tx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8348" y="2715767"/>
            <a:ext cx="8147304" cy="667512"/>
          </a:xfrm>
        </p:spPr>
        <p:txBody>
          <a:bodyPr vert="horz" lIns="91440" tIns="45720" rIns="91440" bIns="45720" rtlCol="0">
            <a:normAutofit/>
            <a:scene3d>
              <a:camera prst="orthographicFront"/>
              <a:lightRig rig="threePt" dir="t"/>
            </a:scene3d>
            <a:sp3d extrusionH="57150">
              <a:bevelT w="38100" h="38100" prst="relaxedInset"/>
              <a:bevelB w="38100" h="38100" prst="relaxedInset"/>
            </a:sp3d>
          </a:bodyPr>
          <a:lstStyle>
            <a:lvl1pPr marL="0" indent="0" algn="ctr" defTabSz="914400" rtl="0" eaLnBrk="1" latinLnBrk="0" hangingPunct="1">
              <a:spcBef>
                <a:spcPts val="0"/>
              </a:spcBef>
              <a:buClr>
                <a:schemeClr val="tx1">
                  <a:lumMod val="75000"/>
                  <a:lumOff val="25000"/>
                </a:schemeClr>
              </a:buClr>
              <a:buSzPct val="75000"/>
              <a:buFont typeface="Wingdings 2" pitchFamily="18" charset="2"/>
              <a:buNone/>
              <a:defRPr sz="2200" b="0" kern="1200" baseline="0">
                <a:solidFill>
                  <a:schemeClr val="bg1"/>
                </a:solidFill>
                <a:effectLst>
                  <a:outerShdw blurRad="25400" dist="25400" dir="4200000" algn="ctr" rotWithShape="0">
                    <a:schemeClr val="tx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B449D725-AF79-4FB6-8D02-83EAC61E3211}" type="datetimeFigureOut">
              <a:rPr lang="en-US" smtClean="0"/>
              <a:t>9/9/2014</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076629CB-7937-4506-A327-ACF88B95BB0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US" smtClean="0"/>
              <a:t>Click to edit Master title style</a:t>
            </a:r>
            <a:endParaRPr/>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49D725-AF79-4FB6-8D02-83EAC61E3211}" type="datetimeFigureOut">
              <a:rPr lang="en-US" smtClean="0"/>
              <a:t>9/9/2014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
        <p:nvSpPr>
          <p:cNvPr id="8" name="Picture Placeholder 2"/>
          <p:cNvSpPr>
            <a:spLocks noGrp="1"/>
          </p:cNvSpPr>
          <p:nvPr>
            <p:ph type="pic" idx="1"/>
          </p:nvPr>
        </p:nvSpPr>
        <p:spPr>
          <a:xfrm>
            <a:off x="4805045" y="430306"/>
            <a:ext cx="3840480" cy="5432612"/>
          </a:xfrm>
          <a:solidFill>
            <a:schemeClr val="bg1">
              <a:lumMod val="85000"/>
            </a:schemeClr>
          </a:solidFill>
          <a:ln w="127000" cap="sq">
            <a:solidFill>
              <a:schemeClr val="bg1"/>
            </a:solidFill>
            <a:miter lim="800000"/>
          </a:ln>
          <a:effectLst>
            <a:outerShdw blurRad="76200" dist="12700" dir="5400000" sx="100500" sy="100500" rotWithShape="0">
              <a:prstClr val="black">
                <a:alpha val="30000"/>
              </a:prstClr>
            </a:outerShdw>
          </a:effectLst>
          <a:scene3d>
            <a:camera prst="orthographicFront"/>
            <a:lightRig rig="threePt" dir="t"/>
          </a:scene3d>
          <a:sp3d extrusionH="50800">
            <a:extrusionClr>
              <a:schemeClr val="tx1"/>
            </a:extrusionClr>
            <a:contourClr>
              <a:schemeClr val="tx1"/>
            </a:contourClr>
          </a:sp3d>
        </p:spPr>
        <p:txBody>
          <a:bodyPr vert="horz" lIns="91440" tIns="45720" rIns="91440" bIns="45720" rtlCol="0">
            <a:normAutofit/>
          </a:bodyPr>
          <a:lstStyle>
            <a:lvl1pPr marL="457200" indent="-457200" algn="l" defTabSz="914400" rtl="0" eaLnBrk="1" latinLnBrk="0" hangingPunct="1">
              <a:spcBef>
                <a:spcPts val="2000"/>
              </a:spcBef>
              <a:buClr>
                <a:schemeClr val="accent2">
                  <a:lumMod val="50000"/>
                  <a:lumOff val="50000"/>
                </a:schemeClr>
              </a:buClr>
              <a:buSzPct val="75000"/>
              <a:buFont typeface="Wingdings 2" pitchFamily="18" charset="2"/>
              <a:buNone/>
              <a:defRPr sz="2200" kern="1200">
                <a:solidFill>
                  <a:schemeClr val="tx1">
                    <a:lumMod val="75000"/>
                    <a:lumOff val="2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7pPr marL="2743200" indent="-457200">
              <a:defRPr/>
            </a:lvl7pPr>
            <a:lvl8pPr marL="2743200" indent="-457200">
              <a:defRPr/>
            </a:lvl8pPr>
            <a:lvl9pPr marL="27432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449D725-AF79-4FB6-8D02-83EAC61E3211}" type="datetimeFigureOut">
              <a:rPr lang="en-US" smtClean="0"/>
              <a:t>9/9/2014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1412" y="417513"/>
            <a:ext cx="1600200" cy="57086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11174" y="417513"/>
            <a:ext cx="6499225" cy="57086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449D725-AF79-4FB6-8D02-83EAC61E3211}" type="datetimeFigureOut">
              <a:rPr lang="en-US" smtClean="0"/>
              <a:t>9/9/2014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p:bg>
      <p:bgRef idx="1003">
        <a:schemeClr val="bg2"/>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B449D725-AF79-4FB6-8D02-83EAC61E3211}" type="datetimeFigureOut">
              <a:rPr lang="en-US" smtClean="0"/>
              <a:t>9/9/2014</a:t>
            </a:fld>
            <a:endParaRPr lang="en-US"/>
          </a:p>
        </p:txBody>
      </p:sp>
      <p:sp>
        <p:nvSpPr>
          <p:cNvPr id="4" name="Footer Placeholder 3"/>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a:p>
        </p:txBody>
      </p:sp>
      <p:sp>
        <p:nvSpPr>
          <p:cNvPr id="5" name="Slide Number Placeholder 4"/>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076629CB-7937-4506-A327-ACF88B95BB0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449D725-AF79-4FB6-8D02-83EAC61E3211}" type="datetimeFigureOut">
              <a:rPr lang="en-US" smtClean="0"/>
              <a:t>9/9/2014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475" y="4343398"/>
            <a:ext cx="8147049" cy="1346013"/>
          </a:xfrm>
        </p:spPr>
        <p:txBody>
          <a:bodyPr>
            <a:normAutofit/>
            <a:scene3d>
              <a:camera prst="orthographicFront"/>
              <a:lightRig rig="threePt" dir="t">
                <a:rot lat="0" lon="0" rev="10800000"/>
              </a:lightRig>
            </a:scene3d>
            <a:sp3d extrusionH="57150">
              <a:bevelT w="38100" h="38100" prst="relaxedInset"/>
              <a:bevelB w="38100" h="38100" prst="relaxedInset"/>
            </a:sp3d>
          </a:bodyPr>
          <a:lstStyle>
            <a:lvl1pPr>
              <a:lnSpc>
                <a:spcPts val="6400"/>
              </a:lnSpc>
              <a:defRPr sz="6000">
                <a:solidFill>
                  <a:schemeClr val="bg1"/>
                </a:solidFill>
                <a:effectLst>
                  <a:outerShdw blurRad="25400" dist="19050" dir="4200000" algn="ctr" rotWithShape="0">
                    <a:schemeClr val="tx1">
                      <a:alpha val="40000"/>
                    </a:scheme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498475" y="5688105"/>
            <a:ext cx="8147050" cy="663387"/>
          </a:xfrm>
        </p:spPr>
        <p:txBody>
          <a:bodyPr>
            <a:scene3d>
              <a:camera prst="orthographicFront"/>
              <a:lightRig rig="threePt" dir="t"/>
            </a:scene3d>
            <a:sp3d extrusionH="57150">
              <a:bevelT w="38100" h="38100" prst="relaxedInset"/>
              <a:bevelB w="38100" h="38100" prst="relaxedInset"/>
            </a:sp3d>
          </a:bodyPr>
          <a:lstStyle>
            <a:lvl1pPr marL="0" indent="0" algn="ctr">
              <a:spcBef>
                <a:spcPts val="0"/>
              </a:spcBef>
              <a:buNone/>
              <a:defRPr b="0" baseline="0">
                <a:solidFill>
                  <a:schemeClr val="bg1"/>
                </a:solidFill>
                <a:effectLst>
                  <a:outerShdw blurRad="25400" dist="25400" dir="4200000" algn="ctr"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B449D725-AF79-4FB6-8D02-83EAC61E3211}" type="datetimeFigureOut">
              <a:rPr lang="en-US" smtClean="0"/>
              <a:t>9/9/2014</a:t>
            </a:fld>
            <a:endParaRPr lang="en-US"/>
          </a:p>
        </p:txBody>
      </p:sp>
      <p:sp>
        <p:nvSpPr>
          <p:cNvPr id="5" name="Footer Placeholder 4"/>
          <p:cNvSpPr>
            <a:spLocks noGrp="1"/>
          </p:cNvSpPr>
          <p:nvPr>
            <p:ph type="ftr" sz="quarter" idx="11"/>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076629CB-7937-4506-A327-ACF88B95BB03}" type="slidenum">
              <a:rPr lang="en-US" smtClean="0"/>
              <a:t>‹#›</a:t>
            </a:fld>
            <a:endParaRPr lang="en-US"/>
          </a:p>
        </p:txBody>
      </p:sp>
      <p:sp>
        <p:nvSpPr>
          <p:cNvPr id="8" name="Picture Placeholder 7"/>
          <p:cNvSpPr>
            <a:spLocks noGrp="1"/>
          </p:cNvSpPr>
          <p:nvPr>
            <p:ph type="pic" sz="quarter" idx="13"/>
          </p:nvPr>
        </p:nvSpPr>
        <p:spPr>
          <a:xfrm>
            <a:off x="1981200" y="685800"/>
            <a:ext cx="5181600" cy="3352800"/>
          </a:xfrm>
          <a:solidFill>
            <a:schemeClr val="tx1">
              <a:lumMod val="75000"/>
            </a:schemeClr>
          </a:solidFill>
          <a:ln w="127000" cap="sq">
            <a:solidFill>
              <a:schemeClr val="tx1"/>
            </a:solidFill>
            <a:miter lim="800000"/>
          </a:ln>
          <a:effectLst>
            <a:outerShdw blurRad="63500" sx="101000" sy="101000" algn="ctr" rotWithShape="0">
              <a:schemeClr val="bg2">
                <a:lumMod val="20000"/>
                <a:lumOff val="80000"/>
                <a:alpha val="40000"/>
              </a:schemeClr>
            </a:outerShdw>
          </a:effectLst>
          <a:scene3d>
            <a:camera prst="orthographicFront"/>
            <a:lightRig rig="twoPt" dir="t">
              <a:rot lat="0" lon="0" rev="9000000"/>
            </a:lightRig>
          </a:scene3d>
          <a:sp3d prstMaterial="matte">
            <a:bevelT w="12700" prst="relaxedInset"/>
            <a:bevelB w="38100" h="127000" prst="relaxedInset"/>
            <a:extrusionClr>
              <a:schemeClr val="tx1"/>
            </a:extrusionClr>
            <a:contourClr>
              <a:schemeClr val="tx1"/>
            </a:contourClr>
          </a:sp3d>
        </p:spPr>
        <p:txBody>
          <a:bodyPr/>
          <a:lstStyle>
            <a:lvl1pPr>
              <a:buNone/>
              <a:defRPr/>
            </a:lvl1pPr>
          </a:lstStyle>
          <a:p>
            <a:r>
              <a:rPr lang="en-US" smtClean="0"/>
              <a:t>Drag picture to placeholder or click icon to add</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8475" y="1774826"/>
            <a:ext cx="8147050" cy="1873250"/>
          </a:xfrm>
        </p:spPr>
        <p:txBody>
          <a:bodyPr anchor="b" anchorCtr="0"/>
          <a:lstStyle>
            <a:lvl1pPr algn="ctr">
              <a:defRPr sz="6000" b="0" cap="none" baseline="0"/>
            </a:lvl1pPr>
          </a:lstStyle>
          <a:p>
            <a:r>
              <a:rPr lang="en-US" smtClean="0"/>
              <a:t>Click to edit Master title style</a:t>
            </a:r>
            <a:endParaRPr/>
          </a:p>
        </p:txBody>
      </p:sp>
      <p:sp>
        <p:nvSpPr>
          <p:cNvPr id="3" name="Text Placeholder 2"/>
          <p:cNvSpPr>
            <a:spLocks noGrp="1"/>
          </p:cNvSpPr>
          <p:nvPr>
            <p:ph type="body" idx="1"/>
          </p:nvPr>
        </p:nvSpPr>
        <p:spPr>
          <a:xfrm>
            <a:off x="498475" y="3654519"/>
            <a:ext cx="8147050" cy="1500187"/>
          </a:xfrm>
        </p:spPr>
        <p:txBody>
          <a:bodyPr anchor="t" anchorCtr="0">
            <a:normAutofit/>
          </a:bodyPr>
          <a:lstStyle>
            <a:lvl1pPr marL="0" indent="0" algn="ctr">
              <a:spcBef>
                <a:spcPts val="0"/>
              </a:spcBef>
              <a:buNone/>
              <a:defRPr sz="22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49D725-AF79-4FB6-8D02-83EAC61E3211}" type="datetimeFigureOut">
              <a:rPr lang="en-US" smtClean="0"/>
              <a:t>9/9/2014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p>
            <a:r>
              <a:rPr lang="en-US" smtClean="0"/>
              <a:t>Click to edit Master title style</a:t>
            </a:r>
            <a:endParaRPr/>
          </a:p>
        </p:txBody>
      </p:sp>
      <p:sp>
        <p:nvSpPr>
          <p:cNvPr id="3" name="Content Placeholder 2"/>
          <p:cNvSpPr>
            <a:spLocks noGrp="1"/>
          </p:cNvSpPr>
          <p:nvPr>
            <p:ph sz="half" idx="1"/>
          </p:nvPr>
        </p:nvSpPr>
        <p:spPr>
          <a:xfrm>
            <a:off x="498475" y="1762125"/>
            <a:ext cx="3840480" cy="4364038"/>
          </a:xfrm>
        </p:spPr>
        <p:txBody>
          <a:bodyPr>
            <a:normAutofit/>
          </a:bodyPr>
          <a:lstStyle>
            <a:lvl1pPr>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5046" y="1762125"/>
            <a:ext cx="3840480" cy="4364038"/>
          </a:xfrm>
        </p:spPr>
        <p:txBody>
          <a:bodyPr>
            <a:normAutofit/>
          </a:bodyPr>
          <a:lstStyle>
            <a:lvl1pPr>
              <a:defRPr sz="2000"/>
            </a:lvl1pPr>
            <a:lvl2pPr>
              <a:defRPr sz="1800"/>
            </a:lvl2pPr>
            <a:lvl3pPr>
              <a:defRPr sz="1800"/>
            </a:lvl3pPr>
            <a:lvl4pPr>
              <a:defRPr sz="1800"/>
            </a:lvl4pPr>
            <a:lvl5pPr marL="2290763" indent="-461963">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449D725-AF79-4FB6-8D02-83EAC61E3211}" type="datetimeFigureOut">
              <a:rPr lang="en-US" smtClean="0"/>
              <a:t>9/9/2014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98475"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8475"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5046"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5046"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449D725-AF79-4FB6-8D02-83EAC61E3211}" type="datetimeFigureOut">
              <a:rPr lang="en-US" smtClean="0"/>
              <a:t>9/9/2014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6629CB-7937-4506-A327-ACF88B95BB03}" type="slidenum">
              <a:rPr lang="en-US" smtClean="0"/>
              <a:t>‹#›</a:t>
            </a:fld>
            <a:endParaRPr lang="en-US"/>
          </a:p>
        </p:txBody>
      </p:sp>
      <p:cxnSp>
        <p:nvCxnSpPr>
          <p:cNvPr id="11" name="Straight Connector 10"/>
          <p:cNvCxnSpPr/>
          <p:nvPr/>
        </p:nvCxnSpPr>
        <p:spPr>
          <a:xfrm>
            <a:off x="502920"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805045"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449D725-AF79-4FB6-8D02-83EAC61E3211}" type="datetimeFigureOut">
              <a:rPr lang="en-US" smtClean="0"/>
              <a:t>9/9/2014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49D725-AF79-4FB6-8D02-83EAC61E3211}" type="datetimeFigureOut">
              <a:rPr lang="en-US" smtClean="0"/>
              <a:t>9/9/2014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US" smtClean="0"/>
              <a:t>Click to edit Master title style</a:t>
            </a:r>
            <a:endParaRPr/>
          </a:p>
        </p:txBody>
      </p:sp>
      <p:sp>
        <p:nvSpPr>
          <p:cNvPr id="3" name="Content Placeholder 2"/>
          <p:cNvSpPr>
            <a:spLocks noGrp="1"/>
          </p:cNvSpPr>
          <p:nvPr>
            <p:ph idx="1"/>
          </p:nvPr>
        </p:nvSpPr>
        <p:spPr>
          <a:xfrm>
            <a:off x="4792532" y="403412"/>
            <a:ext cx="3840480" cy="5722751"/>
          </a:xfrm>
        </p:spPr>
        <p:txBody>
          <a:bodyPr>
            <a:normAutofit/>
          </a:bodyPr>
          <a:lstStyle>
            <a:lvl1pPr>
              <a:defRPr sz="20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49D725-AF79-4FB6-8D02-83EAC61E3211}" type="datetimeFigureOut">
              <a:rPr lang="en-US" smtClean="0"/>
              <a:t>9/9/2014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5" y="94129"/>
            <a:ext cx="8147051" cy="1452283"/>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98475" y="1761565"/>
            <a:ext cx="8147051" cy="436459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88259" y="6356350"/>
            <a:ext cx="2133600" cy="365125"/>
          </a:xfrm>
          <a:prstGeom prst="rect">
            <a:avLst/>
          </a:prstGeom>
        </p:spPr>
        <p:txBody>
          <a:bodyPr vert="horz" lIns="91440" tIns="45720" rIns="91440" bIns="45720" rtlCol="0" anchor="ctr"/>
          <a:lstStyle>
            <a:lvl1pPr algn="l">
              <a:defRPr sz="1100">
                <a:solidFill>
                  <a:schemeClr val="tx1">
                    <a:lumMod val="75000"/>
                    <a:lumOff val="25000"/>
                  </a:schemeClr>
                </a:solidFill>
              </a:defRPr>
            </a:lvl1pPr>
          </a:lstStyle>
          <a:p>
            <a:fld id="{B449D725-AF79-4FB6-8D02-83EAC61E3211}" type="datetimeFigureOut">
              <a:rPr lang="en-US" smtClean="0"/>
              <a:t>9/9/2014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1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6817659" y="6356350"/>
            <a:ext cx="2133600" cy="365125"/>
          </a:xfrm>
          <a:prstGeom prst="rect">
            <a:avLst/>
          </a:prstGeom>
        </p:spPr>
        <p:txBody>
          <a:bodyPr vert="horz" lIns="91440" tIns="45720" rIns="91440" bIns="45720" rtlCol="0" anchor="ctr"/>
          <a:lstStyle>
            <a:lvl1pPr algn="r">
              <a:defRPr sz="1100">
                <a:solidFill>
                  <a:schemeClr val="tx1">
                    <a:lumMod val="75000"/>
                    <a:lumOff val="25000"/>
                  </a:schemeClr>
                </a:solidFill>
              </a:defRPr>
            </a:lvl1pPr>
          </a:lstStyle>
          <a:p>
            <a:fld id="{076629CB-7937-4506-A327-ACF88B95BB0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5000" kern="1200">
          <a:solidFill>
            <a:schemeClr val="tx1"/>
          </a:solidFill>
          <a:latin typeface="+mj-lt"/>
          <a:ea typeface="+mj-ea"/>
          <a:cs typeface="+mj-cs"/>
        </a:defRPr>
      </a:lvl1pPr>
    </p:titleStyle>
    <p:bodyStyle>
      <a:lvl1pPr marL="457200" indent="-457200" algn="l" defTabSz="914400" rtl="0" eaLnBrk="1" latinLnBrk="0" hangingPunct="1">
        <a:spcBef>
          <a:spcPts val="2000"/>
        </a:spcBef>
        <a:buClr>
          <a:schemeClr val="tx1">
            <a:lumMod val="75000"/>
            <a:lumOff val="25000"/>
          </a:schemeClr>
        </a:buClr>
        <a:buSzPct val="75000"/>
        <a:buFont typeface="Wingdings 2" pitchFamily="18" charset="2"/>
        <a:buChar char=""/>
        <a:defRPr sz="22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600"/>
        </a:spcBef>
        <a:buClr>
          <a:schemeClr val="tx1">
            <a:lumMod val="50000"/>
            <a:lumOff val="50000"/>
          </a:schemeClr>
        </a:buClr>
        <a:buSzPct val="75000"/>
        <a:buFont typeface="Wingdings 2" pitchFamily="18" charset="2"/>
        <a:buChar char=""/>
        <a:defRPr sz="2000" kern="1200">
          <a:solidFill>
            <a:schemeClr val="tx1">
              <a:lumMod val="75000"/>
              <a:lumOff val="25000"/>
            </a:schemeClr>
          </a:solidFill>
          <a:latin typeface="+mn-lt"/>
          <a:ea typeface="+mn-ea"/>
          <a:cs typeface="+mn-cs"/>
        </a:defRPr>
      </a:lvl2pPr>
      <a:lvl3pPr marL="13716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3pPr>
      <a:lvl4pPr marL="1828800" indent="-457200" algn="l" defTabSz="914400" rtl="0" eaLnBrk="1" latinLnBrk="0" hangingPunct="1">
        <a:spcBef>
          <a:spcPts val="600"/>
        </a:spcBef>
        <a:buClr>
          <a:schemeClr val="tx1">
            <a:lumMod val="50000"/>
            <a:lumOff val="50000"/>
          </a:schemeClr>
        </a:buClr>
        <a:buSzPct val="75000"/>
        <a:buFont typeface="Wingdings 2" pitchFamily="18" charset="2"/>
        <a:buChar char=""/>
        <a:defRPr sz="1800" kern="1200">
          <a:solidFill>
            <a:schemeClr val="tx1">
              <a:lumMod val="75000"/>
              <a:lumOff val="25000"/>
            </a:schemeClr>
          </a:solidFill>
          <a:latin typeface="+mn-lt"/>
          <a:ea typeface="+mn-ea"/>
          <a:cs typeface="+mn-cs"/>
        </a:defRPr>
      </a:lvl4pPr>
      <a:lvl5pPr marL="22860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5pPr>
      <a:lvl6pPr marL="27432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6pPr>
      <a:lvl7pPr marL="32051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7pPr>
      <a:lvl8pPr marL="36576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8pPr>
      <a:lvl9pPr marL="41195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history1800s.about.com/od/1800sglossary/g/reconstructdef.htm" TargetMode="External"/><Relationship Id="rId2" Type="http://schemas.openxmlformats.org/officeDocument/2006/relationships/hyperlink" Target="http://history1800s.about.com/od/civilwar/tp/civil-war-year-by-year.htm"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8348" y="309218"/>
            <a:ext cx="8147304" cy="784086"/>
          </a:xfrm>
        </p:spPr>
        <p:txBody>
          <a:bodyPr>
            <a:normAutofit fontScale="90000"/>
          </a:bodyPr>
          <a:lstStyle/>
          <a:p>
            <a:r>
              <a:rPr lang="en-US" sz="2000" dirty="0" smtClean="0"/>
              <a:t>Reconstruction: Conflicting Goals 1865 to 1877</a:t>
            </a:r>
            <a:endParaRPr lang="en-US" sz="2000" dirty="0"/>
          </a:p>
        </p:txBody>
      </p:sp>
      <p:sp>
        <p:nvSpPr>
          <p:cNvPr id="3" name="Subtitle 2"/>
          <p:cNvSpPr>
            <a:spLocks noGrp="1"/>
          </p:cNvSpPr>
          <p:nvPr>
            <p:ph type="subTitle" idx="1"/>
          </p:nvPr>
        </p:nvSpPr>
        <p:spPr>
          <a:xfrm>
            <a:off x="498348" y="1612348"/>
            <a:ext cx="4040522" cy="3589130"/>
          </a:xfrm>
        </p:spPr>
        <p:txBody>
          <a:bodyPr/>
          <a:lstStyle/>
          <a:p>
            <a:pPr algn="l"/>
            <a:r>
              <a:rPr lang="en-US" dirty="0" smtClean="0"/>
              <a:t>The years after the Civil War ended in 1865 presented great challenges to American people. </a:t>
            </a:r>
          </a:p>
          <a:p>
            <a:pPr marL="342900" indent="-342900" algn="l">
              <a:buFont typeface="Wingdings" charset="2"/>
              <a:buChar char="u"/>
            </a:pPr>
            <a:r>
              <a:rPr lang="en-US" dirty="0" smtClean="0"/>
              <a:t> How should the Southern states be brought back into the Union? </a:t>
            </a:r>
            <a:endParaRPr lang="en-US" dirty="0"/>
          </a:p>
          <a:p>
            <a:pPr marL="342900" indent="-342900" algn="l">
              <a:buFont typeface="Wingdings" charset="2"/>
              <a:buChar char="u"/>
            </a:pPr>
            <a:r>
              <a:rPr lang="en-US" dirty="0" smtClean="0"/>
              <a:t>How would freed slaves find a new place in American life?</a:t>
            </a:r>
            <a:endParaRPr lang="en-US" dirty="0"/>
          </a:p>
        </p:txBody>
      </p:sp>
      <p:pic>
        <p:nvPicPr>
          <p:cNvPr id="5" name="Picture 4"/>
          <p:cNvPicPr>
            <a:picLocks noChangeAspect="1"/>
          </p:cNvPicPr>
          <p:nvPr/>
        </p:nvPicPr>
        <p:blipFill>
          <a:blip r:embed="rId2"/>
          <a:stretch>
            <a:fillRect/>
          </a:stretch>
        </p:blipFill>
        <p:spPr>
          <a:xfrm>
            <a:off x="5289826" y="1776796"/>
            <a:ext cx="3093335" cy="3965814"/>
          </a:xfrm>
          <a:prstGeom prst="rect">
            <a:avLst/>
          </a:prstGeom>
        </p:spPr>
      </p:pic>
    </p:spTree>
    <p:extLst>
      <p:ext uri="{BB962C8B-B14F-4D97-AF65-F5344CB8AC3E}">
        <p14:creationId xmlns:p14="http://schemas.microsoft.com/office/powerpoint/2010/main" val="4045176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1170" y="-10717"/>
            <a:ext cx="8147051" cy="850022"/>
          </a:xfrm>
        </p:spPr>
        <p:txBody>
          <a:bodyPr/>
          <a:lstStyle/>
          <a:p>
            <a:r>
              <a:rPr lang="en-US" sz="2400" dirty="0" smtClean="0">
                <a:solidFill>
                  <a:schemeClr val="tx2">
                    <a:lumMod val="75000"/>
                  </a:schemeClr>
                </a:solidFill>
              </a:rPr>
              <a:t>Timeline of  Reconstruction </a:t>
            </a:r>
            <a:r>
              <a:rPr lang="en-US" sz="2400" dirty="0">
                <a:solidFill>
                  <a:schemeClr val="tx2">
                    <a:lumMod val="75000"/>
                  </a:schemeClr>
                </a:solidFill>
              </a:rPr>
              <a:t>P</a:t>
            </a:r>
            <a:r>
              <a:rPr lang="en-US" sz="2400" dirty="0" smtClean="0">
                <a:solidFill>
                  <a:schemeClr val="tx2">
                    <a:lumMod val="75000"/>
                  </a:schemeClr>
                </a:solidFill>
              </a:rPr>
              <a:t>olicies </a:t>
            </a:r>
            <a:endParaRPr lang="en-US" sz="2400" dirty="0">
              <a:solidFill>
                <a:schemeClr val="tx2">
                  <a:lumMod val="75000"/>
                </a:schemeClr>
              </a:solidFill>
            </a:endParaRPr>
          </a:p>
        </p:txBody>
      </p:sp>
      <p:sp>
        <p:nvSpPr>
          <p:cNvPr id="8" name="Content Placeholder 7"/>
          <p:cNvSpPr>
            <a:spLocks noGrp="1"/>
          </p:cNvSpPr>
          <p:nvPr>
            <p:ph idx="1"/>
          </p:nvPr>
        </p:nvSpPr>
        <p:spPr>
          <a:xfrm>
            <a:off x="498475" y="1060174"/>
            <a:ext cx="8147051" cy="5065989"/>
          </a:xfrm>
        </p:spPr>
        <p:txBody>
          <a:bodyPr>
            <a:normAutofit fontScale="92500" lnSpcReduction="20000"/>
          </a:bodyPr>
          <a:lstStyle/>
          <a:p>
            <a:r>
              <a:rPr lang="en-US" sz="1900" dirty="0"/>
              <a:t>December 1863</a:t>
            </a:r>
            <a:r>
              <a:rPr lang="en-US" sz="1900" dirty="0" smtClean="0"/>
              <a:t>: </a:t>
            </a:r>
            <a:r>
              <a:rPr lang="en-US" sz="1900" b="1" dirty="0" smtClean="0"/>
              <a:t>The </a:t>
            </a:r>
            <a:r>
              <a:rPr lang="en-US" sz="1900" b="1" dirty="0"/>
              <a:t>10 Percent </a:t>
            </a:r>
            <a:r>
              <a:rPr lang="en-US" sz="1900" b="1" dirty="0" smtClean="0"/>
              <a:t>Plan</a:t>
            </a:r>
            <a:r>
              <a:rPr lang="en-US" sz="1900" dirty="0"/>
              <a:t> </a:t>
            </a:r>
            <a:r>
              <a:rPr lang="en-US" sz="1900" dirty="0" smtClean="0"/>
              <a:t>  President </a:t>
            </a:r>
            <a:r>
              <a:rPr lang="en-US" sz="1900" dirty="0"/>
              <a:t>Lincoln announces a plan for reconstructing those Confederate states already under Union </a:t>
            </a:r>
            <a:r>
              <a:rPr lang="en-US" sz="1900" dirty="0" smtClean="0"/>
              <a:t>control He </a:t>
            </a:r>
            <a:r>
              <a:rPr lang="en-US" sz="1900" dirty="0"/>
              <a:t>offers to pardon Confederates who take an oath to support the Union. When ten percent of a state's citizens eligible to vote in 1860 swear an oath of allegiance and a state has abolished slavery, he promises to readmit the state to the </a:t>
            </a:r>
            <a:r>
              <a:rPr lang="en-US" sz="1900" dirty="0" smtClean="0"/>
              <a:t>Union. By </a:t>
            </a:r>
            <a:r>
              <a:rPr lang="en-US" sz="1900" dirty="0"/>
              <a:t>the end of the war, Lincoln publicly calls for limited black suffrage in the South.</a:t>
            </a:r>
            <a:r>
              <a:rPr lang="en-US" sz="1600" dirty="0"/>
              <a:t>	</a:t>
            </a:r>
          </a:p>
          <a:p>
            <a:r>
              <a:rPr lang="en-US" sz="1800" dirty="0" smtClean="0"/>
              <a:t>March </a:t>
            </a:r>
            <a:r>
              <a:rPr lang="en-US" sz="1800" dirty="0"/>
              <a:t>1865</a:t>
            </a:r>
            <a:r>
              <a:rPr lang="en-US" sz="1800" dirty="0" smtClean="0"/>
              <a:t>: </a:t>
            </a:r>
            <a:r>
              <a:rPr lang="en-US" sz="1800" b="1" dirty="0" smtClean="0"/>
              <a:t>Freedman's Bureau</a:t>
            </a:r>
            <a:r>
              <a:rPr lang="en-US" sz="1800" dirty="0" smtClean="0"/>
              <a:t>: To </a:t>
            </a:r>
            <a:r>
              <a:rPr lang="en-US" sz="1800" dirty="0"/>
              <a:t>coordinate efforts to protect the rights of former slaves and provide them with education and medical care, Congress creates the Freedmen's Bureau. One of the bureau's most important functions is to oversee labor contracts between ex-slaves and employers.	</a:t>
            </a:r>
            <a:endParaRPr lang="en-US" sz="1800" dirty="0" smtClean="0"/>
          </a:p>
          <a:p>
            <a:r>
              <a:rPr lang="en-US" sz="1800" dirty="0"/>
              <a:t>April 4, 1865</a:t>
            </a:r>
            <a:r>
              <a:rPr lang="en-US" sz="1800" dirty="0" smtClean="0"/>
              <a:t>: </a:t>
            </a:r>
            <a:r>
              <a:rPr lang="en-US" sz="1800" b="1" dirty="0" smtClean="0"/>
              <a:t>Lincoln's Assassination</a:t>
            </a:r>
            <a:r>
              <a:rPr lang="en-US" sz="1800" dirty="0"/>
              <a:t> </a:t>
            </a:r>
            <a:r>
              <a:rPr lang="en-US" sz="1800" dirty="0" smtClean="0"/>
              <a:t>Lincoln's </a:t>
            </a:r>
            <a:r>
              <a:rPr lang="en-US" sz="1800" dirty="0"/>
              <a:t>assassination makes Vice President Andrew Johnson president.	</a:t>
            </a:r>
          </a:p>
          <a:p>
            <a:r>
              <a:rPr lang="en-US" sz="1800" dirty="0"/>
              <a:t>May 1865</a:t>
            </a:r>
            <a:r>
              <a:rPr lang="en-US" sz="1800" dirty="0" smtClean="0"/>
              <a:t>: </a:t>
            </a:r>
            <a:r>
              <a:rPr lang="en-US" sz="1800" b="1" dirty="0" smtClean="0"/>
              <a:t>Johnson </a:t>
            </a:r>
            <a:r>
              <a:rPr lang="en-US" sz="1800" b="1" dirty="0"/>
              <a:t>Announces His Plan for Reconstruction</a:t>
            </a:r>
            <a:r>
              <a:rPr lang="en-US" sz="1800" dirty="0"/>
              <a:t>	Johnson grants immediate amnesty to former Confederates who own less than $20,000 worth of property. Other ex-Confederates may petition him for presidential pardons, which he freely grants. His plan to readmit the former Confederate states requires them to convene conventions to disavow their acts of secession, abolish slavery, and repudiate their war debts</a:t>
            </a:r>
            <a:r>
              <a:rPr lang="en-US" sz="1800" dirty="0" smtClean="0"/>
              <a:t>.</a:t>
            </a:r>
          </a:p>
          <a:p>
            <a:endParaRPr lang="en-US" sz="1900" dirty="0"/>
          </a:p>
          <a:p>
            <a:endParaRPr lang="en-US" dirty="0"/>
          </a:p>
        </p:txBody>
      </p:sp>
    </p:spTree>
    <p:extLst>
      <p:ext uri="{BB962C8B-B14F-4D97-AF65-F5344CB8AC3E}">
        <p14:creationId xmlns:p14="http://schemas.microsoft.com/office/powerpoint/2010/main" val="2302542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745175"/>
          </a:xfrm>
        </p:spPr>
        <p:txBody>
          <a:bodyPr/>
          <a:lstStyle/>
          <a:p>
            <a:r>
              <a:rPr lang="en-US" sz="2400" dirty="0" smtClean="0">
                <a:solidFill>
                  <a:srgbClr val="814B10"/>
                </a:solidFill>
              </a:rPr>
              <a:t>Timeline continues</a:t>
            </a:r>
            <a:endParaRPr lang="en-US" sz="2400" dirty="0">
              <a:solidFill>
                <a:srgbClr val="814B10"/>
              </a:solidFill>
            </a:endParaRPr>
          </a:p>
        </p:txBody>
      </p:sp>
      <p:sp>
        <p:nvSpPr>
          <p:cNvPr id="3" name="Content Placeholder 2"/>
          <p:cNvSpPr>
            <a:spLocks noGrp="1"/>
          </p:cNvSpPr>
          <p:nvPr>
            <p:ph idx="1"/>
          </p:nvPr>
        </p:nvSpPr>
        <p:spPr>
          <a:xfrm>
            <a:off x="498475" y="839304"/>
            <a:ext cx="8147051" cy="5286859"/>
          </a:xfrm>
        </p:spPr>
        <p:txBody>
          <a:bodyPr>
            <a:normAutofit fontScale="92500" lnSpcReduction="10000"/>
          </a:bodyPr>
          <a:lstStyle/>
          <a:p>
            <a:pPr lvl="0">
              <a:buClr>
                <a:srgbClr val="302C24">
                  <a:lumMod val="75000"/>
                  <a:lumOff val="25000"/>
                </a:srgbClr>
              </a:buClr>
            </a:pPr>
            <a:r>
              <a:rPr lang="en-US" sz="1600" dirty="0">
                <a:solidFill>
                  <a:srgbClr val="302C24">
                    <a:lumMod val="75000"/>
                    <a:lumOff val="25000"/>
                  </a:srgbClr>
                </a:solidFill>
              </a:rPr>
              <a:t>November 1865: </a:t>
            </a:r>
            <a:r>
              <a:rPr lang="en-US" sz="1600" b="1" dirty="0">
                <a:solidFill>
                  <a:srgbClr val="302C24">
                    <a:lumMod val="75000"/>
                    <a:lumOff val="25000"/>
                  </a:srgbClr>
                </a:solidFill>
              </a:rPr>
              <a:t>Black Codes </a:t>
            </a:r>
            <a:r>
              <a:rPr lang="en-US" sz="1600" dirty="0">
                <a:solidFill>
                  <a:srgbClr val="302C24">
                    <a:lumMod val="75000"/>
                    <a:lumOff val="25000"/>
                  </a:srgbClr>
                </a:solidFill>
              </a:rPr>
              <a:t>Beginning with Mississippi, the ex-Confederate states adopt "Black Codes," legal codes that deny African Americans the right to purchase or even rent land. The more stringent codes also deny African Americans the right to bear arms, meet together after sunset, or marry whites. 	</a:t>
            </a:r>
            <a:r>
              <a:rPr lang="en-US" sz="1800" dirty="0"/>
              <a:t>	</a:t>
            </a:r>
            <a:endParaRPr lang="en-US" sz="1800" dirty="0" smtClean="0"/>
          </a:p>
          <a:p>
            <a:r>
              <a:rPr lang="en-US" sz="1800" dirty="0"/>
              <a:t>April 1866</a:t>
            </a:r>
            <a:r>
              <a:rPr lang="en-US" sz="1800" dirty="0" smtClean="0"/>
              <a:t>: </a:t>
            </a:r>
            <a:r>
              <a:rPr lang="en-US" sz="1800" b="1" dirty="0" smtClean="0"/>
              <a:t>Congress </a:t>
            </a:r>
            <a:r>
              <a:rPr lang="en-US" sz="1800" b="1" dirty="0"/>
              <a:t>Passes the Civil Rights Act of 1866</a:t>
            </a:r>
            <a:r>
              <a:rPr lang="en-US" sz="1800" dirty="0"/>
              <a:t>	The Civil Rights Act of 1866, adopted over President Johnson's veto, enumerates the rights of citizens of the United States, including the right to make contracts, sue, give evidence in court, and purchase and sell property</a:t>
            </a:r>
            <a:r>
              <a:rPr lang="en-US" sz="1800" dirty="0" smtClean="0"/>
              <a:t>.</a:t>
            </a:r>
          </a:p>
          <a:p>
            <a:r>
              <a:rPr lang="en-US" sz="1800" dirty="0"/>
              <a:t>Summer 1866</a:t>
            </a:r>
            <a:r>
              <a:rPr lang="en-US" sz="1800" dirty="0" smtClean="0"/>
              <a:t>: </a:t>
            </a:r>
            <a:r>
              <a:rPr lang="en-US" sz="1800" b="1" dirty="0" smtClean="0"/>
              <a:t>Whites </a:t>
            </a:r>
            <a:r>
              <a:rPr lang="en-US" sz="1800" b="1" dirty="0"/>
              <a:t>Riot in Memphis and New Orleans</a:t>
            </a:r>
            <a:r>
              <a:rPr lang="en-US" sz="1800" dirty="0"/>
              <a:t>	Rioting in Memphis, Tennessee, and New Orleans, Louisiana, in which many African Americans are killed, convinces many Northerners that stronger measures are needed to protect the freedmen.		</a:t>
            </a:r>
          </a:p>
          <a:p>
            <a:r>
              <a:rPr lang="en-US" sz="1800" dirty="0"/>
              <a:t>March 1867</a:t>
            </a:r>
            <a:r>
              <a:rPr lang="en-US" sz="1800" dirty="0" smtClean="0"/>
              <a:t>: </a:t>
            </a:r>
            <a:r>
              <a:rPr lang="en-US" sz="1800" b="1" dirty="0" smtClean="0"/>
              <a:t>Congress </a:t>
            </a:r>
            <a:r>
              <a:rPr lang="en-US" sz="1800" b="1" dirty="0"/>
              <a:t>Divides the South into Military Districts Subject to Martial </a:t>
            </a:r>
            <a:r>
              <a:rPr lang="en-US" sz="1800" b="1" dirty="0" smtClean="0"/>
              <a:t>Law</a:t>
            </a:r>
            <a:r>
              <a:rPr lang="en-US" sz="1800" dirty="0"/>
              <a:t> </a:t>
            </a:r>
            <a:r>
              <a:rPr lang="en-US" sz="1800" dirty="0" smtClean="0"/>
              <a:t>Over </a:t>
            </a:r>
            <a:r>
              <a:rPr lang="en-US" sz="1800" dirty="0"/>
              <a:t>President Johnson's veto, Congress adopts a new program for reconstruction. The First Reconstruction Act divides the former Confederate states into five military districts subject to martial law. It requires the ex-Confederate states to ratify the 14th Amendment, adopt new state constitutions disqualifying former Confederate officials from holding public office, and guarantee black men the right to vote.	</a:t>
            </a:r>
          </a:p>
          <a:p>
            <a:endParaRPr lang="en-US" sz="1800" dirty="0"/>
          </a:p>
          <a:p>
            <a:endParaRPr lang="en-US" dirty="0"/>
          </a:p>
        </p:txBody>
      </p:sp>
    </p:spTree>
    <p:extLst>
      <p:ext uri="{BB962C8B-B14F-4D97-AF65-F5344CB8AC3E}">
        <p14:creationId xmlns:p14="http://schemas.microsoft.com/office/powerpoint/2010/main" val="3560145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08708" y="1411465"/>
            <a:ext cx="3960943" cy="4817057"/>
          </a:xfrm>
          <a:prstGeom prst="rect">
            <a:avLst/>
          </a:prstGeom>
        </p:spPr>
      </p:pic>
      <p:sp>
        <p:nvSpPr>
          <p:cNvPr id="3" name="TextBox 2"/>
          <p:cNvSpPr txBox="1"/>
          <p:nvPr/>
        </p:nvSpPr>
        <p:spPr>
          <a:xfrm>
            <a:off x="1214783" y="541130"/>
            <a:ext cx="6869043" cy="923330"/>
          </a:xfrm>
          <a:prstGeom prst="rect">
            <a:avLst/>
          </a:prstGeom>
          <a:noFill/>
        </p:spPr>
        <p:txBody>
          <a:bodyPr wrap="square" rtlCol="0">
            <a:spAutoFit/>
          </a:bodyPr>
          <a:lstStyle/>
          <a:p>
            <a:r>
              <a:rPr lang="en-US" b="1" dirty="0"/>
              <a:t>Andrew Johnson's Reconstruction And How It Works</a:t>
            </a:r>
            <a:r>
              <a:rPr lang="en-US" dirty="0"/>
              <a:t> </a:t>
            </a:r>
            <a:r>
              <a:rPr lang="en-US" i="1" dirty="0"/>
              <a:t>Digital History ID 2828</a:t>
            </a:r>
            <a:endParaRPr lang="en-US" dirty="0"/>
          </a:p>
          <a:p>
            <a:r>
              <a:rPr lang="en-US" dirty="0"/>
              <a:t>	</a:t>
            </a:r>
          </a:p>
        </p:txBody>
      </p:sp>
      <p:sp>
        <p:nvSpPr>
          <p:cNvPr id="4" name="TextBox 3"/>
          <p:cNvSpPr txBox="1"/>
          <p:nvPr/>
        </p:nvSpPr>
        <p:spPr>
          <a:xfrm>
            <a:off x="861391" y="6140174"/>
            <a:ext cx="7454348" cy="430887"/>
          </a:xfrm>
          <a:prstGeom prst="rect">
            <a:avLst/>
          </a:prstGeom>
          <a:noFill/>
        </p:spPr>
        <p:txBody>
          <a:bodyPr wrap="square" rtlCol="0">
            <a:spAutoFit/>
          </a:bodyPr>
          <a:lstStyle/>
          <a:p>
            <a:r>
              <a:rPr lang="en-US" sz="1100" b="1" dirty="0"/>
              <a:t>Credit:</a:t>
            </a:r>
            <a:r>
              <a:rPr lang="en-US" sz="1100" dirty="0"/>
              <a:t> Library of Congress </a:t>
            </a:r>
            <a:r>
              <a:rPr lang="en-US" sz="1100" b="1" dirty="0"/>
              <a:t>Media type:</a:t>
            </a:r>
            <a:r>
              <a:rPr lang="en-US" sz="1100" dirty="0"/>
              <a:t> political cartoon</a:t>
            </a:r>
          </a:p>
        </p:txBody>
      </p:sp>
    </p:spTree>
    <p:extLst>
      <p:ext uri="{BB962C8B-B14F-4D97-AF65-F5344CB8AC3E}">
        <p14:creationId xmlns:p14="http://schemas.microsoft.com/office/powerpoint/2010/main" val="450705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Reconstruction Amendments </a:t>
            </a:r>
            <a:endParaRPr lang="en-US" dirty="0"/>
          </a:p>
        </p:txBody>
      </p:sp>
      <p:sp>
        <p:nvSpPr>
          <p:cNvPr id="3" name="TextBox 2"/>
          <p:cNvSpPr txBox="1"/>
          <p:nvPr/>
        </p:nvSpPr>
        <p:spPr>
          <a:xfrm>
            <a:off x="1314174" y="2120348"/>
            <a:ext cx="6769652" cy="646331"/>
          </a:xfrm>
          <a:prstGeom prst="rect">
            <a:avLst/>
          </a:prstGeom>
          <a:noFill/>
        </p:spPr>
        <p:txBody>
          <a:bodyPr wrap="square" rtlCol="0">
            <a:spAutoFit/>
          </a:bodyPr>
          <a:lstStyle/>
          <a:p>
            <a:r>
              <a:rPr lang="en-US" dirty="0"/>
              <a:t>December 1865:</a:t>
            </a:r>
          </a:p>
          <a:p>
            <a:r>
              <a:rPr lang="en-US" b="1" dirty="0" smtClean="0"/>
              <a:t> </a:t>
            </a:r>
            <a:r>
              <a:rPr lang="en-US" b="1" dirty="0"/>
              <a:t>13th </a:t>
            </a:r>
            <a:r>
              <a:rPr lang="en-US" b="1" dirty="0" smtClean="0"/>
              <a:t>Amendment -</a:t>
            </a:r>
            <a:r>
              <a:rPr lang="en-US" dirty="0" smtClean="0"/>
              <a:t> </a:t>
            </a:r>
            <a:r>
              <a:rPr lang="en-US" dirty="0"/>
              <a:t>abolishes slavery.	</a:t>
            </a:r>
          </a:p>
        </p:txBody>
      </p:sp>
      <p:sp>
        <p:nvSpPr>
          <p:cNvPr id="4" name="TextBox 3"/>
          <p:cNvSpPr txBox="1"/>
          <p:nvPr/>
        </p:nvSpPr>
        <p:spPr>
          <a:xfrm>
            <a:off x="773043" y="3090588"/>
            <a:ext cx="5974522" cy="1754327"/>
          </a:xfrm>
          <a:prstGeom prst="rect">
            <a:avLst/>
          </a:prstGeom>
          <a:noFill/>
        </p:spPr>
        <p:txBody>
          <a:bodyPr wrap="square" rtlCol="0">
            <a:spAutoFit/>
          </a:bodyPr>
          <a:lstStyle/>
          <a:p>
            <a:r>
              <a:rPr lang="en-US" dirty="0" smtClean="0"/>
              <a:t>June 1866</a:t>
            </a:r>
          </a:p>
          <a:p>
            <a:r>
              <a:rPr lang="en-US" b="1" dirty="0" smtClean="0"/>
              <a:t>14</a:t>
            </a:r>
            <a:r>
              <a:rPr lang="en-US" b="1" baseline="30000" dirty="0" smtClean="0"/>
              <a:t>th</a:t>
            </a:r>
            <a:r>
              <a:rPr lang="en-US" b="1" dirty="0" smtClean="0"/>
              <a:t> Amendment</a:t>
            </a:r>
          </a:p>
          <a:p>
            <a:r>
              <a:rPr lang="en-US" dirty="0" smtClean="0"/>
              <a:t> –grants citizenship to all persons born in the United States</a:t>
            </a:r>
          </a:p>
          <a:p>
            <a:r>
              <a:rPr lang="en-US" dirty="0" smtClean="0"/>
              <a:t>-guarantees equal protection of the laws to all citizens.</a:t>
            </a:r>
          </a:p>
          <a:p>
            <a:endParaRPr lang="en-US" dirty="0"/>
          </a:p>
        </p:txBody>
      </p:sp>
      <p:sp>
        <p:nvSpPr>
          <p:cNvPr id="5" name="TextBox 4"/>
          <p:cNvSpPr txBox="1"/>
          <p:nvPr/>
        </p:nvSpPr>
        <p:spPr>
          <a:xfrm>
            <a:off x="1402522" y="5111880"/>
            <a:ext cx="5079999" cy="923330"/>
          </a:xfrm>
          <a:prstGeom prst="rect">
            <a:avLst/>
          </a:prstGeom>
          <a:noFill/>
        </p:spPr>
        <p:txBody>
          <a:bodyPr wrap="square" rtlCol="0">
            <a:spAutoFit/>
          </a:bodyPr>
          <a:lstStyle/>
          <a:p>
            <a:r>
              <a:rPr lang="en-US" dirty="0" smtClean="0"/>
              <a:t>February 1869: </a:t>
            </a:r>
          </a:p>
          <a:p>
            <a:r>
              <a:rPr lang="en-US" b="1" dirty="0" smtClean="0"/>
              <a:t>15</a:t>
            </a:r>
            <a:r>
              <a:rPr lang="en-US" b="1" baseline="30000" dirty="0" smtClean="0"/>
              <a:t>th</a:t>
            </a:r>
            <a:r>
              <a:rPr lang="en-US" b="1" dirty="0" smtClean="0"/>
              <a:t> Amendment</a:t>
            </a:r>
            <a:r>
              <a:rPr lang="en-US" dirty="0" smtClean="0"/>
              <a:t>-gave African American men the right to vote     </a:t>
            </a:r>
            <a:endParaRPr lang="en-US" dirty="0"/>
          </a:p>
        </p:txBody>
      </p:sp>
    </p:spTree>
    <p:extLst>
      <p:ext uri="{BB962C8B-B14F-4D97-AF65-F5344CB8AC3E}">
        <p14:creationId xmlns:p14="http://schemas.microsoft.com/office/powerpoint/2010/main" val="3203993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13</a:t>
            </a:r>
            <a:r>
              <a:rPr lang="en-US" baseline="30000" dirty="0" smtClean="0"/>
              <a:t>th</a:t>
            </a:r>
            <a:r>
              <a:rPr lang="en-US" dirty="0" smtClean="0"/>
              <a:t>  Amendment</a:t>
            </a:r>
            <a:endParaRPr lang="en-US" dirty="0"/>
          </a:p>
        </p:txBody>
      </p:sp>
      <p:sp>
        <p:nvSpPr>
          <p:cNvPr id="5" name="Vertical Scroll 4"/>
          <p:cNvSpPr/>
          <p:nvPr/>
        </p:nvSpPr>
        <p:spPr>
          <a:xfrm>
            <a:off x="498475" y="1833217"/>
            <a:ext cx="2494308" cy="2032000"/>
          </a:xfrm>
          <a:prstGeom prst="vertic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13</a:t>
            </a:r>
            <a:r>
              <a:rPr lang="en-US" baseline="3000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th</a:t>
            </a:r>
            <a:r>
              <a:rPr lang="en-US"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 Amendment to the Constitution</a:t>
            </a:r>
            <a:endParaRPr lang="en-US" dirty="0">
              <a:ln w="18415" cmpd="sng">
                <a:solidFill>
                  <a:srgbClr val="FFFFFF"/>
                </a:solidFill>
                <a:prstDash val="solid"/>
              </a:ln>
              <a:solidFill>
                <a:schemeClr val="bg1"/>
              </a:solidFill>
              <a:effectLst>
                <a:outerShdw blurRad="63500" dir="3600000" algn="tl" rotWithShape="0">
                  <a:srgbClr val="000000">
                    <a:alpha val="70000"/>
                  </a:srgbClr>
                </a:outerShdw>
              </a:effectLst>
            </a:endParaRPr>
          </a:p>
        </p:txBody>
      </p:sp>
      <p:sp>
        <p:nvSpPr>
          <p:cNvPr id="7" name="Manual Operation 6"/>
          <p:cNvSpPr/>
          <p:nvPr/>
        </p:nvSpPr>
        <p:spPr>
          <a:xfrm>
            <a:off x="5157304" y="1656522"/>
            <a:ext cx="3092174" cy="3445565"/>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The 13</a:t>
            </a:r>
            <a:r>
              <a:rPr lang="en-US" baseline="30000" dirty="0" smtClean="0"/>
              <a:t>th</a:t>
            </a:r>
            <a:r>
              <a:rPr lang="en-US" dirty="0" smtClean="0"/>
              <a:t> Amendment bane slavery in the United States and in any of its territories.  </a:t>
            </a:r>
            <a:endParaRPr lang="en-US" dirty="0"/>
          </a:p>
        </p:txBody>
      </p:sp>
      <p:pic>
        <p:nvPicPr>
          <p:cNvPr id="9" name="Picture 8"/>
          <p:cNvPicPr>
            <a:picLocks noChangeAspect="1"/>
          </p:cNvPicPr>
          <p:nvPr/>
        </p:nvPicPr>
        <p:blipFill>
          <a:blip r:embed="rId2"/>
          <a:stretch>
            <a:fillRect/>
          </a:stretch>
        </p:blipFill>
        <p:spPr>
          <a:xfrm>
            <a:off x="1508538" y="4087191"/>
            <a:ext cx="3251200" cy="2438400"/>
          </a:xfrm>
          <a:prstGeom prst="rect">
            <a:avLst/>
          </a:prstGeom>
        </p:spPr>
      </p:pic>
      <p:pic>
        <p:nvPicPr>
          <p:cNvPr id="12" name="Picture 11"/>
          <p:cNvPicPr>
            <a:picLocks noChangeAspect="1"/>
          </p:cNvPicPr>
          <p:nvPr/>
        </p:nvPicPr>
        <p:blipFill>
          <a:blip r:embed="rId3"/>
          <a:stretch>
            <a:fillRect/>
          </a:stretch>
        </p:blipFill>
        <p:spPr>
          <a:xfrm>
            <a:off x="3224695" y="2192212"/>
            <a:ext cx="1445115" cy="1363788"/>
          </a:xfrm>
          <a:prstGeom prst="rect">
            <a:avLst/>
          </a:prstGeom>
        </p:spPr>
      </p:pic>
    </p:spTree>
    <p:extLst>
      <p:ext uri="{BB962C8B-B14F-4D97-AF65-F5344CB8AC3E}">
        <p14:creationId xmlns:p14="http://schemas.microsoft.com/office/powerpoint/2010/main" val="4273559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a:t>
            </a:r>
            <a:r>
              <a:rPr lang="en-US" baseline="30000" dirty="0" smtClean="0"/>
              <a:t>th</a:t>
            </a:r>
            <a:r>
              <a:rPr lang="en-US" dirty="0" smtClean="0"/>
              <a:t> Amendment </a:t>
            </a:r>
            <a:endParaRPr lang="en-US" dirty="0"/>
          </a:p>
        </p:txBody>
      </p:sp>
      <p:sp>
        <p:nvSpPr>
          <p:cNvPr id="4" name="Vertical Scroll 3"/>
          <p:cNvSpPr/>
          <p:nvPr/>
        </p:nvSpPr>
        <p:spPr>
          <a:xfrm>
            <a:off x="498475" y="1833217"/>
            <a:ext cx="2494308" cy="2385392"/>
          </a:xfrm>
          <a:prstGeom prst="vertic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14</a:t>
            </a:r>
            <a:r>
              <a:rPr lang="en-US" baseline="3000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th</a:t>
            </a:r>
            <a:r>
              <a:rPr lang="en-US"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 Amendment to the Constitution</a:t>
            </a:r>
            <a:endParaRPr lang="en-US" dirty="0">
              <a:ln w="18415" cmpd="sng">
                <a:solidFill>
                  <a:srgbClr val="FFFFFF"/>
                </a:solidFill>
                <a:prstDash val="solid"/>
              </a:ln>
              <a:solidFill>
                <a:schemeClr val="bg1"/>
              </a:solidFill>
              <a:effectLst>
                <a:outerShdw blurRad="63500" dir="3600000" algn="tl" rotWithShape="0">
                  <a:srgbClr val="000000">
                    <a:alpha val="70000"/>
                  </a:srgbClr>
                </a:outerShdw>
              </a:effectLst>
            </a:endParaRPr>
          </a:p>
        </p:txBody>
      </p:sp>
      <p:sp>
        <p:nvSpPr>
          <p:cNvPr id="8" name="Punched Tape 7"/>
          <p:cNvSpPr/>
          <p:nvPr/>
        </p:nvSpPr>
        <p:spPr>
          <a:xfrm>
            <a:off x="4318000" y="1965739"/>
            <a:ext cx="3533913" cy="2229281"/>
          </a:xfrm>
          <a:prstGeom prst="flowChartPunchedTap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The 14</a:t>
            </a:r>
            <a:r>
              <a:rPr lang="en-US" baseline="30000" dirty="0" smtClean="0"/>
              <a:t>th</a:t>
            </a:r>
            <a:r>
              <a:rPr lang="en-US" dirty="0" smtClean="0"/>
              <a:t> Amendment gives citizenship to everyone born in the United States, and </a:t>
            </a:r>
            <a:r>
              <a:rPr lang="en-US" dirty="0" err="1" smtClean="0"/>
              <a:t>guaratees</a:t>
            </a:r>
            <a:r>
              <a:rPr lang="en-US" dirty="0" smtClean="0"/>
              <a:t> them equal protection under the law. </a:t>
            </a:r>
            <a:endParaRPr lang="en-US" dirty="0"/>
          </a:p>
        </p:txBody>
      </p:sp>
      <p:pic>
        <p:nvPicPr>
          <p:cNvPr id="10" name="Picture 9"/>
          <p:cNvPicPr>
            <a:picLocks noChangeAspect="1"/>
          </p:cNvPicPr>
          <p:nvPr/>
        </p:nvPicPr>
        <p:blipFill>
          <a:blip r:embed="rId2"/>
          <a:stretch>
            <a:fillRect/>
          </a:stretch>
        </p:blipFill>
        <p:spPr>
          <a:xfrm>
            <a:off x="2240170" y="4406348"/>
            <a:ext cx="3581400" cy="2273300"/>
          </a:xfrm>
          <a:prstGeom prst="rect">
            <a:avLst/>
          </a:prstGeom>
        </p:spPr>
      </p:pic>
    </p:spTree>
    <p:extLst>
      <p:ext uri="{BB962C8B-B14F-4D97-AF65-F5344CB8AC3E}">
        <p14:creationId xmlns:p14="http://schemas.microsoft.com/office/powerpoint/2010/main" val="620470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a:t>
            </a:r>
            <a:r>
              <a:rPr lang="en-US" baseline="30000" dirty="0" smtClean="0"/>
              <a:t>th</a:t>
            </a:r>
            <a:r>
              <a:rPr lang="en-US" dirty="0" smtClean="0"/>
              <a:t> Amendment</a:t>
            </a:r>
            <a:endParaRPr lang="en-US" dirty="0"/>
          </a:p>
        </p:txBody>
      </p:sp>
      <p:sp>
        <p:nvSpPr>
          <p:cNvPr id="5" name="Vertical Scroll 4"/>
          <p:cNvSpPr/>
          <p:nvPr/>
        </p:nvSpPr>
        <p:spPr>
          <a:xfrm>
            <a:off x="828261" y="2153478"/>
            <a:ext cx="2551043" cy="2136913"/>
          </a:xfrm>
          <a:prstGeom prst="vertic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15</a:t>
            </a:r>
            <a:r>
              <a:rPr lang="en-US" baseline="30000" dirty="0" smtClean="0"/>
              <a:t>th</a:t>
            </a:r>
            <a:r>
              <a:rPr lang="en-US" dirty="0" smtClean="0"/>
              <a:t> Amendment to the constitution.</a:t>
            </a:r>
            <a:endParaRPr lang="en-US" dirty="0"/>
          </a:p>
        </p:txBody>
      </p:sp>
      <p:sp>
        <p:nvSpPr>
          <p:cNvPr id="7" name="Hexagon 6"/>
          <p:cNvSpPr/>
          <p:nvPr/>
        </p:nvSpPr>
        <p:spPr>
          <a:xfrm>
            <a:off x="5543825" y="1789042"/>
            <a:ext cx="2639391" cy="2606261"/>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The 15</a:t>
            </a:r>
            <a:r>
              <a:rPr lang="en-US" baseline="30000" dirty="0" smtClean="0"/>
              <a:t>th</a:t>
            </a:r>
            <a:r>
              <a:rPr lang="en-US" dirty="0" smtClean="0"/>
              <a:t> Amendment gave African American men the right to vote, North and South. </a:t>
            </a:r>
            <a:endParaRPr lang="en-US" dirty="0"/>
          </a:p>
        </p:txBody>
      </p:sp>
      <p:pic>
        <p:nvPicPr>
          <p:cNvPr id="9" name="Picture 8"/>
          <p:cNvPicPr>
            <a:picLocks noChangeAspect="1"/>
          </p:cNvPicPr>
          <p:nvPr/>
        </p:nvPicPr>
        <p:blipFill>
          <a:blip r:embed="rId2"/>
          <a:stretch>
            <a:fillRect/>
          </a:stretch>
        </p:blipFill>
        <p:spPr>
          <a:xfrm>
            <a:off x="3251200" y="3939761"/>
            <a:ext cx="2628900" cy="2654300"/>
          </a:xfrm>
          <a:prstGeom prst="rect">
            <a:avLst/>
          </a:prstGeom>
        </p:spPr>
      </p:pic>
    </p:spTree>
    <p:extLst>
      <p:ext uri="{BB962C8B-B14F-4D97-AF65-F5344CB8AC3E}">
        <p14:creationId xmlns:p14="http://schemas.microsoft.com/office/powerpoint/2010/main" val="2934312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Sheet</a:t>
            </a:r>
            <a:endParaRPr lang="en-US" dirty="0"/>
          </a:p>
        </p:txBody>
      </p:sp>
      <p:sp>
        <p:nvSpPr>
          <p:cNvPr id="3" name="Content Placeholder 2"/>
          <p:cNvSpPr>
            <a:spLocks noGrp="1"/>
          </p:cNvSpPr>
          <p:nvPr>
            <p:ph idx="1"/>
          </p:nvPr>
        </p:nvSpPr>
        <p:spPr/>
        <p:txBody>
          <a:bodyPr>
            <a:normAutofit/>
          </a:bodyPr>
          <a:lstStyle/>
          <a:p>
            <a:r>
              <a:rPr lang="en-US" sz="1800" dirty="0" smtClean="0"/>
              <a:t>As you view and listen to the power point you need to take notes.  You can use the format that is associated with this power point located on my wiki space.  It can be printed out, or drawn on note book paper.   I also have copies in the class room.   </a:t>
            </a:r>
          </a:p>
          <a:p>
            <a:endParaRPr lang="en-US" sz="1800" dirty="0"/>
          </a:p>
          <a:p>
            <a:r>
              <a:rPr lang="en-US" sz="1800" dirty="0" smtClean="0"/>
              <a:t>Your notes are for you to help remember the important facts of the Reconstruction period.  Also your opinion of the most important element that came out of the Reconstruction time period. </a:t>
            </a:r>
          </a:p>
          <a:p>
            <a:r>
              <a:rPr lang="en-US" sz="1800" dirty="0" smtClean="0"/>
              <a:t>You will have a Bell Ringer to check for understanding.  </a:t>
            </a:r>
            <a:endParaRPr lang="en-US" sz="1800" dirty="0"/>
          </a:p>
        </p:txBody>
      </p:sp>
    </p:spTree>
    <p:extLst>
      <p:ext uri="{BB962C8B-B14F-4D97-AF65-F5344CB8AC3E}">
        <p14:creationId xmlns:p14="http://schemas.microsoft.com/office/powerpoint/2010/main" val="1913001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400" dirty="0" smtClean="0">
                <a:latin typeface="Avenir Black Oblique"/>
                <a:cs typeface="Avenir Black Oblique"/>
              </a:rPr>
              <a:t>Words  &amp; Terms to know!</a:t>
            </a:r>
            <a:endParaRPr lang="en-US" sz="2400" dirty="0">
              <a:latin typeface="Avenir Black Oblique"/>
              <a:cs typeface="Avenir Black Oblique"/>
            </a:endParaRPr>
          </a:p>
        </p:txBody>
      </p:sp>
      <p:sp>
        <p:nvSpPr>
          <p:cNvPr id="5" name="Content Placeholder 4"/>
          <p:cNvSpPr>
            <a:spLocks noGrp="1"/>
          </p:cNvSpPr>
          <p:nvPr>
            <p:ph sz="half" idx="1"/>
          </p:nvPr>
        </p:nvSpPr>
        <p:spPr>
          <a:xfrm>
            <a:off x="498475" y="1678609"/>
            <a:ext cx="3929960" cy="4447554"/>
          </a:xfrm>
        </p:spPr>
        <p:txBody>
          <a:bodyPr/>
          <a:lstStyle/>
          <a:p>
            <a:pPr>
              <a:buFont typeface="Wingdings 2" charset="2"/>
              <a:buChar char=""/>
            </a:pPr>
            <a:r>
              <a:rPr lang="en-US" dirty="0" smtClean="0">
                <a:solidFill>
                  <a:schemeClr val="accent2">
                    <a:lumMod val="60000"/>
                    <a:lumOff val="40000"/>
                  </a:schemeClr>
                </a:solidFill>
              </a:rPr>
              <a:t>Reconstruction                                  </a:t>
            </a:r>
          </a:p>
          <a:p>
            <a:pPr>
              <a:buFont typeface="Wingdings 2" charset="2"/>
              <a:buChar char=""/>
            </a:pPr>
            <a:r>
              <a:rPr lang="en-US" dirty="0" smtClean="0">
                <a:solidFill>
                  <a:schemeClr val="accent2">
                    <a:lumMod val="60000"/>
                    <a:lumOff val="40000"/>
                  </a:schemeClr>
                </a:solidFill>
              </a:rPr>
              <a:t>Reconcile/reconciliation</a:t>
            </a:r>
          </a:p>
          <a:p>
            <a:pPr>
              <a:buFont typeface="Wingdings 2" charset="2"/>
              <a:buChar char=""/>
            </a:pPr>
            <a:r>
              <a:rPr lang="en-US" dirty="0" smtClean="0">
                <a:solidFill>
                  <a:schemeClr val="accent2">
                    <a:lumMod val="60000"/>
                    <a:lumOff val="40000"/>
                  </a:schemeClr>
                </a:solidFill>
              </a:rPr>
              <a:t>Segregation</a:t>
            </a:r>
          </a:p>
          <a:p>
            <a:pPr>
              <a:buFont typeface="Wingdings 2" charset="2"/>
              <a:buChar char=""/>
            </a:pPr>
            <a:r>
              <a:rPr lang="en-US" dirty="0" smtClean="0">
                <a:solidFill>
                  <a:schemeClr val="accent2">
                    <a:lumMod val="60000"/>
                    <a:lumOff val="40000"/>
                  </a:schemeClr>
                </a:solidFill>
              </a:rPr>
              <a:t>Legacy</a:t>
            </a:r>
          </a:p>
          <a:p>
            <a:pPr>
              <a:buFont typeface="Wingdings 2" charset="2"/>
              <a:buChar char=""/>
            </a:pPr>
            <a:r>
              <a:rPr lang="en-US" dirty="0" smtClean="0">
                <a:solidFill>
                  <a:schemeClr val="accent2">
                    <a:lumMod val="60000"/>
                    <a:lumOff val="40000"/>
                  </a:schemeClr>
                </a:solidFill>
              </a:rPr>
              <a:t>Civil liberties</a:t>
            </a:r>
          </a:p>
          <a:p>
            <a:pPr>
              <a:buFont typeface="Wingdings 2" charset="2"/>
              <a:buChar char=""/>
            </a:pPr>
            <a:endParaRPr lang="en-US" dirty="0">
              <a:solidFill>
                <a:schemeClr val="accent2">
                  <a:lumMod val="60000"/>
                  <a:lumOff val="40000"/>
                </a:schemeClr>
              </a:solidFill>
            </a:endParaRPr>
          </a:p>
        </p:txBody>
      </p:sp>
      <p:sp>
        <p:nvSpPr>
          <p:cNvPr id="6" name="Content Placeholder 5"/>
          <p:cNvSpPr>
            <a:spLocks noGrp="1"/>
          </p:cNvSpPr>
          <p:nvPr>
            <p:ph sz="half" idx="2"/>
          </p:nvPr>
        </p:nvSpPr>
        <p:spPr/>
        <p:txBody>
          <a:bodyPr/>
          <a:lstStyle/>
          <a:p>
            <a:r>
              <a:rPr lang="en-US" dirty="0" smtClean="0">
                <a:solidFill>
                  <a:srgbClr val="E89E4D"/>
                </a:solidFill>
              </a:rPr>
              <a:t>Discrimination</a:t>
            </a:r>
          </a:p>
          <a:p>
            <a:r>
              <a:rPr lang="en-US" dirty="0" smtClean="0">
                <a:solidFill>
                  <a:srgbClr val="E89E4D"/>
                </a:solidFill>
              </a:rPr>
              <a:t>Civil Rights Act of 1866</a:t>
            </a:r>
          </a:p>
          <a:p>
            <a:r>
              <a:rPr lang="en-US" dirty="0" smtClean="0">
                <a:solidFill>
                  <a:srgbClr val="E89E4D"/>
                </a:solidFill>
              </a:rPr>
              <a:t>Freedmen’s Bureau</a:t>
            </a:r>
          </a:p>
          <a:p>
            <a:pPr>
              <a:buFont typeface="Wingdings 2" charset="2"/>
              <a:buChar char=""/>
            </a:pPr>
            <a:r>
              <a:rPr lang="en-US" dirty="0">
                <a:solidFill>
                  <a:schemeClr val="accent2">
                    <a:lumMod val="60000"/>
                    <a:lumOff val="40000"/>
                  </a:schemeClr>
                </a:solidFill>
              </a:rPr>
              <a:t>Carpetbaggers</a:t>
            </a:r>
          </a:p>
          <a:p>
            <a:pPr>
              <a:buFont typeface="Wingdings 2" charset="2"/>
              <a:buChar char=""/>
            </a:pPr>
            <a:r>
              <a:rPr lang="en-US" dirty="0">
                <a:solidFill>
                  <a:schemeClr val="accent2">
                    <a:lumMod val="60000"/>
                    <a:lumOff val="40000"/>
                  </a:schemeClr>
                </a:solidFill>
              </a:rPr>
              <a:t>Black Codes</a:t>
            </a:r>
          </a:p>
          <a:p>
            <a:endParaRPr lang="en-US" dirty="0">
              <a:solidFill>
                <a:srgbClr val="E89E4D"/>
              </a:solidFill>
            </a:endParaRPr>
          </a:p>
        </p:txBody>
      </p:sp>
    </p:spTree>
    <p:extLst>
      <p:ext uri="{BB962C8B-B14F-4D97-AF65-F5344CB8AC3E}">
        <p14:creationId xmlns:p14="http://schemas.microsoft.com/office/powerpoint/2010/main" val="577376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Conflicting Goals During Reconstruction</a:t>
            </a:r>
            <a:endParaRPr lang="en-US" dirty="0"/>
          </a:p>
        </p:txBody>
      </p:sp>
      <p:sp>
        <p:nvSpPr>
          <p:cNvPr id="3" name="Text Placeholder 2"/>
          <p:cNvSpPr>
            <a:spLocks noGrp="1"/>
          </p:cNvSpPr>
          <p:nvPr>
            <p:ph type="body" idx="1"/>
          </p:nvPr>
        </p:nvSpPr>
        <p:spPr/>
        <p:txBody>
          <a:bodyPr/>
          <a:lstStyle/>
          <a:p>
            <a:r>
              <a:rPr lang="en-US" dirty="0" smtClean="0"/>
              <a:t>Lincoln </a:t>
            </a:r>
            <a:endParaRPr lang="en-US" dirty="0"/>
          </a:p>
        </p:txBody>
      </p:sp>
      <p:sp>
        <p:nvSpPr>
          <p:cNvPr id="4" name="Content Placeholder 3"/>
          <p:cNvSpPr>
            <a:spLocks noGrp="1"/>
          </p:cNvSpPr>
          <p:nvPr>
            <p:ph sz="half" idx="2"/>
          </p:nvPr>
        </p:nvSpPr>
        <p:spPr/>
        <p:txBody>
          <a:bodyPr>
            <a:normAutofit fontScale="85000" lnSpcReduction="10000"/>
          </a:bodyPr>
          <a:lstStyle/>
          <a:p>
            <a:r>
              <a:rPr lang="en-US" dirty="0"/>
              <a:t>After helping to push through the 13th Amendment, abolishing slavery, the President sought to quickly restore the rebel states to the Union. He considered Reconstruction a "restoration" and wanted to quickly readmit the former Confederate states after they had repudiated their ordinances of secession, accepted the 13th Amendment, repudiated the Confederate debt, and pledged loyalty to the Union.</a:t>
            </a:r>
          </a:p>
        </p:txBody>
      </p:sp>
      <p:sp>
        <p:nvSpPr>
          <p:cNvPr id="5" name="Text Placeholder 4"/>
          <p:cNvSpPr>
            <a:spLocks noGrp="1"/>
          </p:cNvSpPr>
          <p:nvPr>
            <p:ph type="body" sz="quarter" idx="3"/>
          </p:nvPr>
        </p:nvSpPr>
        <p:spPr/>
        <p:txBody>
          <a:bodyPr/>
          <a:lstStyle/>
          <a:p>
            <a:r>
              <a:rPr lang="en-US" dirty="0" smtClean="0"/>
              <a:t>Johnson</a:t>
            </a:r>
            <a:endParaRPr lang="en-US" dirty="0"/>
          </a:p>
        </p:txBody>
      </p:sp>
      <p:sp>
        <p:nvSpPr>
          <p:cNvPr id="6" name="Content Placeholder 5"/>
          <p:cNvSpPr>
            <a:spLocks noGrp="1"/>
          </p:cNvSpPr>
          <p:nvPr>
            <p:ph sz="quarter" idx="4"/>
          </p:nvPr>
        </p:nvSpPr>
        <p:spPr/>
        <p:txBody>
          <a:bodyPr>
            <a:normAutofit fontScale="85000" lnSpcReduction="20000"/>
          </a:bodyPr>
          <a:lstStyle/>
          <a:p>
            <a:r>
              <a:rPr lang="en-US" dirty="0"/>
              <a:t>Johnson's vision of Reconstruction clashed with that of many Republicans. He vetoed a string of Republican-backed measures, including an extension of the Freedman's Bureau and the first Civil Rights bill. He ordered black families evicted from land on which they had been settled by the U.S. Army. </a:t>
            </a:r>
            <a:r>
              <a:rPr lang="en-US"/>
              <a:t>He acquiesced in the Black Codes which southern state governments enacted to reduce former slaves to the status of dependent plantation laborers.</a:t>
            </a:r>
          </a:p>
        </p:txBody>
      </p:sp>
    </p:spTree>
    <p:extLst>
      <p:ext uri="{BB962C8B-B14F-4D97-AF65-F5344CB8AC3E}">
        <p14:creationId xmlns:p14="http://schemas.microsoft.com/office/powerpoint/2010/main" val="2980763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Conflicting Goals During Reconstruction</a:t>
            </a:r>
          </a:p>
        </p:txBody>
      </p:sp>
      <p:sp>
        <p:nvSpPr>
          <p:cNvPr id="3" name="Text Placeholder 2"/>
          <p:cNvSpPr>
            <a:spLocks noGrp="1"/>
          </p:cNvSpPr>
          <p:nvPr>
            <p:ph type="body" idx="1"/>
          </p:nvPr>
        </p:nvSpPr>
        <p:spPr/>
        <p:txBody>
          <a:bodyPr/>
          <a:lstStyle/>
          <a:p>
            <a:r>
              <a:rPr lang="en-US" dirty="0" smtClean="0"/>
              <a:t>Frederick Douglass</a:t>
            </a:r>
            <a:endParaRPr lang="en-US" dirty="0"/>
          </a:p>
        </p:txBody>
      </p:sp>
      <p:sp>
        <p:nvSpPr>
          <p:cNvPr id="4" name="Content Placeholder 3"/>
          <p:cNvSpPr>
            <a:spLocks noGrp="1"/>
          </p:cNvSpPr>
          <p:nvPr>
            <p:ph sz="half" idx="2"/>
          </p:nvPr>
        </p:nvSpPr>
        <p:spPr/>
        <p:txBody>
          <a:bodyPr/>
          <a:lstStyle/>
          <a:p>
            <a:r>
              <a:rPr lang="en-US" dirty="0" smtClean="0"/>
              <a:t>Frederick Douglass was a strong voice for human rights and civil liberties for all.  He pushed for constitutional amendments to guarantee voting rights for all.  He was an advocate of the northern Radical Republican’s policy.  </a:t>
            </a:r>
            <a:endParaRPr lang="en-US" dirty="0"/>
          </a:p>
        </p:txBody>
      </p:sp>
      <p:sp>
        <p:nvSpPr>
          <p:cNvPr id="5" name="Text Placeholder 4"/>
          <p:cNvSpPr>
            <a:spLocks noGrp="1"/>
          </p:cNvSpPr>
          <p:nvPr>
            <p:ph type="body" sz="quarter" idx="3"/>
          </p:nvPr>
        </p:nvSpPr>
        <p:spPr/>
        <p:txBody>
          <a:bodyPr/>
          <a:lstStyle/>
          <a:p>
            <a:r>
              <a:rPr lang="en-US" dirty="0" smtClean="0"/>
              <a:t>Robert E. Lee</a:t>
            </a:r>
            <a:endParaRPr lang="en-US" dirty="0"/>
          </a:p>
        </p:txBody>
      </p:sp>
      <p:sp>
        <p:nvSpPr>
          <p:cNvPr id="6" name="Content Placeholder 5"/>
          <p:cNvSpPr>
            <a:spLocks noGrp="1"/>
          </p:cNvSpPr>
          <p:nvPr>
            <p:ph sz="quarter" idx="4"/>
          </p:nvPr>
        </p:nvSpPr>
        <p:spPr/>
        <p:txBody>
          <a:bodyPr/>
          <a:lstStyle/>
          <a:p>
            <a:r>
              <a:rPr lang="en-US" dirty="0" smtClean="0"/>
              <a:t>Robert E. Lee urged the South to reconcile and reunite peacefully as Americans.  </a:t>
            </a:r>
          </a:p>
          <a:p>
            <a:r>
              <a:rPr lang="en-US" dirty="0" smtClean="0"/>
              <a:t>He later became president of Washington and </a:t>
            </a:r>
            <a:r>
              <a:rPr lang="en-US" smtClean="0"/>
              <a:t>Lee college.  </a:t>
            </a:r>
            <a:endParaRPr lang="en-US" dirty="0"/>
          </a:p>
        </p:txBody>
      </p:sp>
    </p:spTree>
    <p:extLst>
      <p:ext uri="{BB962C8B-B14F-4D97-AF65-F5344CB8AC3E}">
        <p14:creationId xmlns:p14="http://schemas.microsoft.com/office/powerpoint/2010/main" val="2537488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396436" y="1302343"/>
            <a:ext cx="4871276" cy="3479483"/>
          </a:xfrm>
          <a:prstGeom prst="rect">
            <a:avLst/>
          </a:prstGeom>
        </p:spPr>
      </p:pic>
      <p:sp>
        <p:nvSpPr>
          <p:cNvPr id="5" name="TextBox 4"/>
          <p:cNvSpPr txBox="1"/>
          <p:nvPr/>
        </p:nvSpPr>
        <p:spPr>
          <a:xfrm>
            <a:off x="2396436" y="728870"/>
            <a:ext cx="4516780" cy="369332"/>
          </a:xfrm>
          <a:prstGeom prst="rect">
            <a:avLst/>
          </a:prstGeom>
          <a:noFill/>
        </p:spPr>
        <p:txBody>
          <a:bodyPr wrap="square" rtlCol="0">
            <a:spAutoFit/>
          </a:bodyPr>
          <a:lstStyle/>
          <a:p>
            <a:r>
              <a:rPr lang="en-US" dirty="0" smtClean="0"/>
              <a:t>Lincoln’s assignation changed things! </a:t>
            </a:r>
            <a:endParaRPr lang="en-US" dirty="0"/>
          </a:p>
        </p:txBody>
      </p:sp>
    </p:spTree>
    <p:extLst>
      <p:ext uri="{BB962C8B-B14F-4D97-AF65-F5344CB8AC3E}">
        <p14:creationId xmlns:p14="http://schemas.microsoft.com/office/powerpoint/2010/main" val="880595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tx2"/>
                </a:solidFill>
              </a:rPr>
              <a:t>CONFLICT</a:t>
            </a:r>
            <a:endParaRPr lang="en-US" dirty="0">
              <a:solidFill>
                <a:schemeClr val="tx2"/>
              </a:solidFill>
            </a:endParaRPr>
          </a:p>
        </p:txBody>
      </p:sp>
      <p:sp>
        <p:nvSpPr>
          <p:cNvPr id="4" name="Text Placeholder 3"/>
          <p:cNvSpPr>
            <a:spLocks noGrp="1"/>
          </p:cNvSpPr>
          <p:nvPr>
            <p:ph type="body" idx="1"/>
          </p:nvPr>
        </p:nvSpPr>
        <p:spPr>
          <a:xfrm>
            <a:off x="498475" y="1546412"/>
            <a:ext cx="3840480" cy="618110"/>
          </a:xfrm>
        </p:spPr>
        <p:txBody>
          <a:bodyPr>
            <a:noAutofit/>
          </a:bodyPr>
          <a:lstStyle/>
          <a:p>
            <a:r>
              <a:rPr lang="en-US" sz="1600" dirty="0" smtClean="0"/>
              <a:t>RADICAL REPUBLICANS; MOST OF WHICH WERE  NORTHERNS  </a:t>
            </a:r>
            <a:endParaRPr lang="en-US" sz="1600" dirty="0"/>
          </a:p>
        </p:txBody>
      </p:sp>
      <p:sp>
        <p:nvSpPr>
          <p:cNvPr id="5" name="Content Placeholder 4"/>
          <p:cNvSpPr>
            <a:spLocks noGrp="1"/>
          </p:cNvSpPr>
          <p:nvPr>
            <p:ph sz="half" idx="2"/>
          </p:nvPr>
        </p:nvSpPr>
        <p:spPr/>
        <p:txBody>
          <a:bodyPr>
            <a:normAutofit/>
          </a:bodyPr>
          <a:lstStyle/>
          <a:p>
            <a:pPr>
              <a:buFont typeface="Wingdings" charset="2"/>
              <a:buChar char="u"/>
            </a:pPr>
            <a:r>
              <a:rPr lang="en-US" sz="1400" dirty="0" smtClean="0"/>
              <a:t> </a:t>
            </a:r>
            <a:r>
              <a:rPr lang="en-US" sz="1400" b="1" dirty="0"/>
              <a:t>Radical Republicans</a:t>
            </a:r>
            <a:r>
              <a:rPr lang="en-US" sz="1400" dirty="0"/>
              <a:t> was the name given to a faction in the U.S. Congress which advocated emancipation of slaves before and during the </a:t>
            </a:r>
            <a:r>
              <a:rPr lang="en-US" sz="1400" u="sng" dirty="0">
                <a:hlinkClick r:id="rId2"/>
              </a:rPr>
              <a:t>Civil War, and insisted on harsh penalties for the South following the war, during the period of </a:t>
            </a:r>
            <a:r>
              <a:rPr lang="en-US" sz="1400" u="sng" dirty="0">
                <a:hlinkClick r:id="rId3"/>
              </a:rPr>
              <a:t>Reconstruction</a:t>
            </a:r>
            <a:r>
              <a:rPr lang="en-US" sz="1400" u="sng" dirty="0" smtClean="0">
                <a:hlinkClick r:id="rId3"/>
              </a:rPr>
              <a:t>.</a:t>
            </a:r>
            <a:endParaRPr lang="en-US" sz="1400" u="sng" dirty="0" smtClean="0"/>
          </a:p>
          <a:p>
            <a:pPr>
              <a:buFont typeface="Wingdings" charset="2"/>
              <a:buChar char="u"/>
            </a:pPr>
            <a:r>
              <a:rPr lang="en-US" sz="1400" i="1" dirty="0" smtClean="0"/>
              <a:t>It needs to be noted that most Republican were moderates who wanted the South to have loyal state government.  They believed that African Americans should have rights as citizens and hoped the Southern states would follow federal laws.  </a:t>
            </a:r>
            <a:endParaRPr lang="en-US" sz="1400" i="1" dirty="0"/>
          </a:p>
        </p:txBody>
      </p:sp>
      <p:sp>
        <p:nvSpPr>
          <p:cNvPr id="6" name="Text Placeholder 5"/>
          <p:cNvSpPr>
            <a:spLocks noGrp="1"/>
          </p:cNvSpPr>
          <p:nvPr>
            <p:ph type="body" sz="quarter" idx="3"/>
          </p:nvPr>
        </p:nvSpPr>
        <p:spPr>
          <a:xfrm>
            <a:off x="4805046" y="1550894"/>
            <a:ext cx="3840480" cy="613628"/>
          </a:xfrm>
        </p:spPr>
        <p:txBody>
          <a:bodyPr>
            <a:normAutofit fontScale="70000" lnSpcReduction="20000"/>
          </a:bodyPr>
          <a:lstStyle/>
          <a:p>
            <a:r>
              <a:rPr lang="en-US" dirty="0" smtClean="0"/>
              <a:t>PRESIDENT JOHNSON AND SOUTHERN DEMOCRATIC PARTY</a:t>
            </a:r>
            <a:endParaRPr lang="en-US" dirty="0"/>
          </a:p>
        </p:txBody>
      </p:sp>
      <p:sp>
        <p:nvSpPr>
          <p:cNvPr id="7" name="Content Placeholder 6"/>
          <p:cNvSpPr>
            <a:spLocks noGrp="1"/>
          </p:cNvSpPr>
          <p:nvPr>
            <p:ph sz="quarter" idx="4"/>
          </p:nvPr>
        </p:nvSpPr>
        <p:spPr/>
        <p:txBody>
          <a:bodyPr>
            <a:normAutofit/>
          </a:bodyPr>
          <a:lstStyle/>
          <a:p>
            <a:r>
              <a:rPr lang="en-US" sz="1400" dirty="0" smtClean="0"/>
              <a:t>New Southern state legislatures approved by President Johnson had begun passing laws to deny African Americans’ civil rights.  AKA </a:t>
            </a:r>
            <a:r>
              <a:rPr lang="en-US" sz="1400" b="1" dirty="0" smtClean="0"/>
              <a:t>Black CODES. </a:t>
            </a:r>
          </a:p>
          <a:p>
            <a:r>
              <a:rPr lang="en-US" sz="1400" b="1" i="1" dirty="0" smtClean="0"/>
              <a:t>“We simply ask…that the same laws which govern white men shall govern black men…that, in short, we be dealt with as others are-in equality and justice.”</a:t>
            </a:r>
          </a:p>
          <a:p>
            <a:r>
              <a:rPr lang="en-US" sz="900" dirty="0" smtClean="0"/>
              <a:t>-Petition from an African American convention held a South Carolina, quoted in </a:t>
            </a:r>
            <a:r>
              <a:rPr lang="en-US" sz="900" i="1" dirty="0" smtClean="0"/>
              <a:t>There is a River: The Black Struggle for Freedom in America by Vincent Harding</a:t>
            </a:r>
            <a:endParaRPr lang="en-US" sz="900" dirty="0"/>
          </a:p>
        </p:txBody>
      </p:sp>
    </p:spTree>
    <p:extLst>
      <p:ext uri="{BB962C8B-B14F-4D97-AF65-F5344CB8AC3E}">
        <p14:creationId xmlns:p14="http://schemas.microsoft.com/office/powerpoint/2010/main" val="3791672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3564" y="93663"/>
            <a:ext cx="8867913" cy="1452562"/>
          </a:xfrm>
          <a:ln w="76200" cmpd="sng">
            <a:solidFill>
              <a:schemeClr val="tx2">
                <a:lumMod val="75000"/>
              </a:schemeClr>
            </a:solidFill>
          </a:ln>
        </p:spPr>
        <p:txBody>
          <a:bodyPr/>
          <a:lstStyle/>
          <a:p>
            <a:r>
              <a:rPr lang="en-US" dirty="0" smtClean="0"/>
              <a:t>Leaders left an important legacy. </a:t>
            </a:r>
            <a:endParaRPr lang="en-US" dirty="0"/>
          </a:p>
        </p:txBody>
      </p:sp>
      <p:pic>
        <p:nvPicPr>
          <p:cNvPr id="6" name="Picture 5"/>
          <p:cNvPicPr>
            <a:picLocks noChangeAspect="1"/>
          </p:cNvPicPr>
          <p:nvPr/>
        </p:nvPicPr>
        <p:blipFill>
          <a:blip r:embed="rId2"/>
          <a:stretch>
            <a:fillRect/>
          </a:stretch>
        </p:blipFill>
        <p:spPr>
          <a:xfrm>
            <a:off x="471557" y="1801743"/>
            <a:ext cx="3045093" cy="2273300"/>
          </a:xfrm>
          <a:prstGeom prst="rect">
            <a:avLst/>
          </a:prstGeom>
        </p:spPr>
      </p:pic>
      <p:pic>
        <p:nvPicPr>
          <p:cNvPr id="8" name="Picture 7"/>
          <p:cNvPicPr>
            <a:picLocks noChangeAspect="1"/>
          </p:cNvPicPr>
          <p:nvPr/>
        </p:nvPicPr>
        <p:blipFill>
          <a:blip r:embed="rId3"/>
          <a:stretch>
            <a:fillRect/>
          </a:stretch>
        </p:blipFill>
        <p:spPr>
          <a:xfrm>
            <a:off x="6140174" y="1801743"/>
            <a:ext cx="2318026" cy="2806630"/>
          </a:xfrm>
          <a:prstGeom prst="rect">
            <a:avLst/>
          </a:prstGeom>
        </p:spPr>
      </p:pic>
      <p:pic>
        <p:nvPicPr>
          <p:cNvPr id="13" name="Picture 12"/>
          <p:cNvPicPr>
            <a:picLocks noChangeAspect="1"/>
          </p:cNvPicPr>
          <p:nvPr/>
        </p:nvPicPr>
        <p:blipFill>
          <a:blip r:embed="rId4"/>
          <a:stretch>
            <a:fillRect/>
          </a:stretch>
        </p:blipFill>
        <p:spPr>
          <a:xfrm>
            <a:off x="3734759" y="2651606"/>
            <a:ext cx="2173310" cy="3124133"/>
          </a:xfrm>
          <a:prstGeom prst="rect">
            <a:avLst/>
          </a:prstGeom>
        </p:spPr>
      </p:pic>
    </p:spTree>
    <p:extLst>
      <p:ext uri="{BB962C8B-B14F-4D97-AF65-F5344CB8AC3E}">
        <p14:creationId xmlns:p14="http://schemas.microsoft.com/office/powerpoint/2010/main" val="3039450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540306"/>
          </a:xfrm>
        </p:spPr>
        <p:txBody>
          <a:bodyPr/>
          <a:lstStyle/>
          <a:p>
            <a:r>
              <a:rPr lang="en-US" sz="2400" dirty="0" smtClean="0">
                <a:solidFill>
                  <a:schemeClr val="tx2">
                    <a:lumMod val="75000"/>
                  </a:schemeClr>
                </a:solidFill>
              </a:rPr>
              <a:t>Reconstruction was the 12 year period after the Civil War, from 1865  to 1877</a:t>
            </a:r>
            <a:br>
              <a:rPr lang="en-US" sz="2400" dirty="0" smtClean="0">
                <a:solidFill>
                  <a:schemeClr val="tx2">
                    <a:lumMod val="75000"/>
                  </a:schemeClr>
                </a:solidFill>
              </a:rPr>
            </a:br>
            <a:r>
              <a:rPr lang="en-US" sz="2400" dirty="0" smtClean="0">
                <a:solidFill>
                  <a:schemeClr val="tx2">
                    <a:lumMod val="75000"/>
                  </a:schemeClr>
                </a:solidFill>
              </a:rPr>
              <a:t>What would where some of the “issues” the President and congress would encounter?  </a:t>
            </a:r>
            <a:endParaRPr lang="en-US" sz="2400" dirty="0">
              <a:solidFill>
                <a:schemeClr val="tx2">
                  <a:lumMod val="75000"/>
                </a:schemeClr>
              </a:solidFill>
            </a:endParaRPr>
          </a:p>
        </p:txBody>
      </p:sp>
      <p:sp>
        <p:nvSpPr>
          <p:cNvPr id="5" name="TextBox 4"/>
          <p:cNvSpPr txBox="1"/>
          <p:nvPr/>
        </p:nvSpPr>
        <p:spPr>
          <a:xfrm>
            <a:off x="1523999" y="1778000"/>
            <a:ext cx="6018697" cy="646331"/>
          </a:xfrm>
          <a:prstGeom prst="rect">
            <a:avLst/>
          </a:prstGeom>
          <a:noFill/>
        </p:spPr>
        <p:txBody>
          <a:bodyPr wrap="square" rtlCol="0">
            <a:spAutoFit/>
          </a:bodyPr>
          <a:lstStyle/>
          <a:p>
            <a:r>
              <a:rPr lang="en-US" dirty="0" smtClean="0"/>
              <a:t>A. The former Confederate States had to be brought into the Union. </a:t>
            </a:r>
            <a:endParaRPr lang="en-US" dirty="0"/>
          </a:p>
        </p:txBody>
      </p:sp>
      <p:sp>
        <p:nvSpPr>
          <p:cNvPr id="6" name="TextBox 5"/>
          <p:cNvSpPr txBox="1"/>
          <p:nvPr/>
        </p:nvSpPr>
        <p:spPr>
          <a:xfrm>
            <a:off x="1523999" y="2683565"/>
            <a:ext cx="6018697" cy="369332"/>
          </a:xfrm>
          <a:prstGeom prst="rect">
            <a:avLst/>
          </a:prstGeom>
          <a:noFill/>
        </p:spPr>
        <p:txBody>
          <a:bodyPr wrap="square" rtlCol="0">
            <a:spAutoFit/>
          </a:bodyPr>
          <a:lstStyle/>
          <a:p>
            <a:r>
              <a:rPr lang="en-US" dirty="0" smtClean="0"/>
              <a:t>B. ?</a:t>
            </a:r>
            <a:endParaRPr lang="en-US" dirty="0"/>
          </a:p>
        </p:txBody>
      </p:sp>
      <p:sp>
        <p:nvSpPr>
          <p:cNvPr id="7" name="TextBox 6"/>
          <p:cNvSpPr txBox="1"/>
          <p:nvPr/>
        </p:nvSpPr>
        <p:spPr>
          <a:xfrm>
            <a:off x="1524000" y="3423478"/>
            <a:ext cx="5621130" cy="369332"/>
          </a:xfrm>
          <a:prstGeom prst="rect">
            <a:avLst/>
          </a:prstGeom>
          <a:noFill/>
        </p:spPr>
        <p:txBody>
          <a:bodyPr wrap="square" rtlCol="0">
            <a:spAutoFit/>
          </a:bodyPr>
          <a:lstStyle/>
          <a:p>
            <a:r>
              <a:rPr lang="en-US" dirty="0" smtClean="0"/>
              <a:t>C. ?</a:t>
            </a:r>
            <a:endParaRPr lang="en-US" dirty="0"/>
          </a:p>
        </p:txBody>
      </p:sp>
      <p:pic>
        <p:nvPicPr>
          <p:cNvPr id="9" name="Picture 8"/>
          <p:cNvPicPr>
            <a:picLocks noChangeAspect="1"/>
          </p:cNvPicPr>
          <p:nvPr/>
        </p:nvPicPr>
        <p:blipFill>
          <a:blip r:embed="rId2"/>
          <a:stretch>
            <a:fillRect/>
          </a:stretch>
        </p:blipFill>
        <p:spPr>
          <a:xfrm>
            <a:off x="633160" y="3810765"/>
            <a:ext cx="3463970" cy="2584655"/>
          </a:xfrm>
          <a:prstGeom prst="rect">
            <a:avLst/>
          </a:prstGeom>
        </p:spPr>
      </p:pic>
      <p:pic>
        <p:nvPicPr>
          <p:cNvPr id="11" name="Picture 10"/>
          <p:cNvPicPr>
            <a:picLocks noChangeAspect="1"/>
          </p:cNvPicPr>
          <p:nvPr/>
        </p:nvPicPr>
        <p:blipFill>
          <a:blip r:embed="rId3"/>
          <a:stretch>
            <a:fillRect/>
          </a:stretch>
        </p:blipFill>
        <p:spPr>
          <a:xfrm>
            <a:off x="5720522" y="3114687"/>
            <a:ext cx="2271643" cy="3494835"/>
          </a:xfrm>
          <a:prstGeom prst="rect">
            <a:avLst/>
          </a:prstGeom>
        </p:spPr>
      </p:pic>
    </p:spTree>
    <p:extLst>
      <p:ext uri="{BB962C8B-B14F-4D97-AF65-F5344CB8AC3E}">
        <p14:creationId xmlns:p14="http://schemas.microsoft.com/office/powerpoint/2010/main" val="4135052680"/>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addle">
  <a:themeElements>
    <a:clrScheme name="Saddle">
      <a:dk1>
        <a:srgbClr val="302C24"/>
      </a:dk1>
      <a:lt1>
        <a:sysClr val="window" lastClr="FFFFFF"/>
      </a:lt1>
      <a:dk2>
        <a:srgbClr val="AC6416"/>
      </a:dk2>
      <a:lt2>
        <a:srgbClr val="E8E4DB"/>
      </a:lt2>
      <a:accent1>
        <a:srgbClr val="C6B178"/>
      </a:accent1>
      <a:accent2>
        <a:srgbClr val="9C5B14"/>
      </a:accent2>
      <a:accent3>
        <a:srgbClr val="71B2BC"/>
      </a:accent3>
      <a:accent4>
        <a:srgbClr val="78AA5D"/>
      </a:accent4>
      <a:accent5>
        <a:srgbClr val="867099"/>
      </a:accent5>
      <a:accent6>
        <a:srgbClr val="4C6F75"/>
      </a:accent6>
      <a:hlink>
        <a:srgbClr val="F27B0E"/>
      </a:hlink>
      <a:folHlink>
        <a:srgbClr val="989268"/>
      </a:folHlink>
    </a:clrScheme>
    <a:fontScheme name="Saddle">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Saddle">
      <a:fillStyleLst>
        <a:solidFill>
          <a:schemeClr val="phClr"/>
        </a:solidFill>
        <a:gradFill rotWithShape="1">
          <a:gsLst>
            <a:gs pos="0">
              <a:schemeClr val="phClr"/>
            </a:gs>
            <a:gs pos="30000">
              <a:schemeClr val="phClr">
                <a:tint val="80000"/>
              </a:schemeClr>
            </a:gs>
            <a:gs pos="100000">
              <a:schemeClr val="phClr">
                <a:tint val="100000"/>
              </a:schemeClr>
            </a:gs>
          </a:gsLst>
          <a:path path="rect">
            <a:fillToRect l="50000" r="100000"/>
          </a:path>
        </a:gradFill>
        <a:blipFill rotWithShape="1">
          <a:blip xmlns:r="http://schemas.openxmlformats.org/officeDocument/2006/relationships" r:embed="rId1">
            <a:duotone>
              <a:schemeClr val="phClr">
                <a:shade val="70000"/>
                <a:satMod val="120000"/>
              </a:schemeClr>
              <a:schemeClr val="phClr">
                <a:tint val="30000"/>
                <a:satMod val="120000"/>
              </a:schemeClr>
            </a:duotone>
          </a:blip>
          <a:stretch/>
        </a:blipFill>
      </a:fillStyleLst>
      <a:lnStyleLst>
        <a:ln w="25400" cap="flat" cmpd="sng" algn="ctr">
          <a:solidFill>
            <a:schemeClr val="phClr">
              <a:shade val="95000"/>
              <a:satMod val="105000"/>
            </a:schemeClr>
          </a:solidFill>
          <a:prstDash val="solid"/>
        </a:ln>
        <a:ln w="50800" cap="flat" cmpd="dbl" algn="ctr">
          <a:solidFill>
            <a:schemeClr val="phClr"/>
          </a:solidFill>
          <a:prstDash val="solid"/>
        </a:ln>
        <a:ln w="76200" cap="flat" cmpd="dbl" algn="ctr">
          <a:solidFill>
            <a:schemeClr val="phClr"/>
          </a:solidFill>
          <a:prstDash val="solid"/>
        </a:ln>
      </a:lnStyleLst>
      <a:effectStyleLst>
        <a:effectStyle>
          <a:effectLst/>
        </a:effectStyle>
        <a:effectStyle>
          <a:effectLst>
            <a:outerShdw blurRad="38100" dist="25400" dir="5400000" rotWithShape="0">
              <a:srgbClr val="FFFFFF">
                <a:alpha val="75000"/>
              </a:srgbClr>
            </a:outerShdw>
          </a:effectLst>
          <a:scene3d>
            <a:camera prst="orthographicFront">
              <a:rot lat="0" lon="0" rev="0"/>
            </a:camera>
            <a:lightRig rig="sunrise" dir="tl">
              <a:rot lat="0" lon="0" rev="1200000"/>
            </a:lightRig>
          </a:scene3d>
          <a:sp3d prstMaterial="softEdge">
            <a:bevelT w="0" h="0"/>
          </a:sp3d>
        </a:effectStyle>
        <a:effectStyle>
          <a:effectLst>
            <a:innerShdw blurRad="76200" dist="38100" dir="13500000">
              <a:srgbClr val="FFFFFF">
                <a:alpha val="75000"/>
              </a:srgbClr>
            </a:innerShdw>
          </a:effectLst>
          <a:scene3d>
            <a:camera prst="perspectiveFront" fov="2400000"/>
            <a:lightRig rig="twoPt" dir="tl"/>
          </a:scene3d>
          <a:sp3d>
            <a:bevelT w="25400" h="12700" prst="angle"/>
          </a:sp3d>
        </a:effectStyle>
      </a:effectStyleLst>
      <a:bgFillStyleLst>
        <a:solidFill>
          <a:schemeClr val="phClr"/>
        </a:solidFill>
        <a:blipFill rotWithShape="1">
          <a:blip xmlns:r="http://schemas.openxmlformats.org/officeDocument/2006/relationships" r:embed="rId2">
            <a:duotone>
              <a:schemeClr val="phClr">
                <a:shade val="30000"/>
                <a:satMod val="250000"/>
              </a:schemeClr>
              <a:schemeClr val="phClr">
                <a:tint val="50000"/>
                <a:satMod val="200000"/>
              </a:schemeClr>
            </a:duotone>
          </a:blip>
          <a:stretch/>
        </a:blipFill>
        <a:blipFill rotWithShape="1">
          <a:blip xmlns:r="http://schemas.openxmlformats.org/officeDocument/2006/relationships" r:embed="rId3">
            <a:duotone>
              <a:schemeClr val="phClr">
                <a:shade val="90000"/>
                <a:hueMod val="90000"/>
                <a:satMod val="150000"/>
                <a:lumMod val="90000"/>
              </a:schemeClr>
              <a:schemeClr val="phClr">
                <a:tint val="70000"/>
                <a:shade val="80000"/>
                <a:satMod val="3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Saddle.thmx</Template>
  <TotalTime>490</TotalTime>
  <Words>913</Words>
  <Application>Microsoft Office PowerPoint</Application>
  <PresentationFormat>On-screen Show (4:3)</PresentationFormat>
  <Paragraphs>76</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Avenir Black Oblique</vt:lpstr>
      <vt:lpstr>Book Antiqua</vt:lpstr>
      <vt:lpstr>Wingdings</vt:lpstr>
      <vt:lpstr>Wingdings 2</vt:lpstr>
      <vt:lpstr>Saddle</vt:lpstr>
      <vt:lpstr>Reconstruction: Conflicting Goals 1865 to 1877</vt:lpstr>
      <vt:lpstr>Note Sheet</vt:lpstr>
      <vt:lpstr>Words  &amp; Terms to know!</vt:lpstr>
      <vt:lpstr>Conflicting Goals During Reconstruction</vt:lpstr>
      <vt:lpstr>Conflicting Goals During Reconstruction</vt:lpstr>
      <vt:lpstr>PowerPoint Presentation</vt:lpstr>
      <vt:lpstr>CONFLICT</vt:lpstr>
      <vt:lpstr>Leaders left an important legacy. </vt:lpstr>
      <vt:lpstr>Reconstruction was the 12 year period after the Civil War, from 1865  to 1877 What would where some of the “issues” the President and congress would encounter?  </vt:lpstr>
      <vt:lpstr>Timeline of  Reconstruction Policies </vt:lpstr>
      <vt:lpstr>Timeline continues</vt:lpstr>
      <vt:lpstr>PowerPoint Presentation</vt:lpstr>
      <vt:lpstr>Reconstruction Amendments </vt:lpstr>
      <vt:lpstr>13th  Amendment</vt:lpstr>
      <vt:lpstr>14th Amendment </vt:lpstr>
      <vt:lpstr>15th Amendment</vt:lpstr>
    </vt:vector>
  </TitlesOfParts>
  <Company>Princess Anne Middle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Reconstruction: Conflicting Goal1865 to 1877</dc:title>
  <dc:creator>Vickie Dean</dc:creator>
  <cp:lastModifiedBy>Vickie J. Dean</cp:lastModifiedBy>
  <cp:revision>28</cp:revision>
  <dcterms:created xsi:type="dcterms:W3CDTF">2014-07-08T21:23:12Z</dcterms:created>
  <dcterms:modified xsi:type="dcterms:W3CDTF">2014-09-09T12:04:46Z</dcterms:modified>
</cp:coreProperties>
</file>